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3" r:id="rId1"/>
  </p:sldMasterIdLst>
  <p:notesMasterIdLst>
    <p:notesMasterId r:id="rId35"/>
  </p:notesMasterIdLst>
  <p:sldIdLst>
    <p:sldId id="256" r:id="rId2"/>
    <p:sldId id="293" r:id="rId3"/>
    <p:sldId id="371" r:id="rId4"/>
    <p:sldId id="372" r:id="rId5"/>
    <p:sldId id="307" r:id="rId6"/>
    <p:sldId id="407" r:id="rId7"/>
    <p:sldId id="308" r:id="rId8"/>
    <p:sldId id="309" r:id="rId9"/>
    <p:sldId id="311" r:id="rId10"/>
    <p:sldId id="310" r:id="rId11"/>
    <p:sldId id="312" r:id="rId12"/>
    <p:sldId id="314" r:id="rId13"/>
    <p:sldId id="315" r:id="rId14"/>
    <p:sldId id="316" r:id="rId15"/>
    <p:sldId id="449" r:id="rId16"/>
    <p:sldId id="450" r:id="rId17"/>
    <p:sldId id="451" r:id="rId18"/>
    <p:sldId id="453" r:id="rId19"/>
    <p:sldId id="435" r:id="rId20"/>
    <p:sldId id="454" r:id="rId21"/>
    <p:sldId id="455" r:id="rId22"/>
    <p:sldId id="456" r:id="rId23"/>
    <p:sldId id="457" r:id="rId24"/>
    <p:sldId id="408" r:id="rId25"/>
    <p:sldId id="438" r:id="rId26"/>
    <p:sldId id="440" r:id="rId27"/>
    <p:sldId id="442" r:id="rId28"/>
    <p:sldId id="443" r:id="rId29"/>
    <p:sldId id="444" r:id="rId30"/>
    <p:sldId id="445" r:id="rId31"/>
    <p:sldId id="446" r:id="rId32"/>
    <p:sldId id="447" r:id="rId33"/>
    <p:sldId id="448" r:id="rId34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85" autoAdjust="0"/>
    <p:restoredTop sz="84473" autoAdjust="0"/>
  </p:normalViewPr>
  <p:slideViewPr>
    <p:cSldViewPr>
      <p:cViewPr varScale="1">
        <p:scale>
          <a:sx n="136" d="100"/>
          <a:sy n="136" d="100"/>
        </p:scale>
        <p:origin x="180" y="11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>
            <a:extLst>
              <a:ext uri="{FF2B5EF4-FFF2-40B4-BE49-F238E27FC236}">
                <a16:creationId xmlns:a16="http://schemas.microsoft.com/office/drawing/2014/main" id="{720C62F3-FE50-4D30-938D-11F3E88BD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 altLang="en-US">
              <a:latin typeface="Arial" charset="0"/>
              <a:ea typeface="ＭＳ Ｐゴシック" charset="-128"/>
            </a:endParaRPr>
          </a:p>
        </p:txBody>
      </p:sp>
      <p:sp>
        <p:nvSpPr>
          <p:cNvPr id="2051" name="Text Box 2">
            <a:extLst>
              <a:ext uri="{FF2B5EF4-FFF2-40B4-BE49-F238E27FC236}">
                <a16:creationId xmlns:a16="http://schemas.microsoft.com/office/drawing/2014/main" id="{068CC6A2-AEA9-444B-BB25-DF8E68636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 altLang="en-US">
              <a:latin typeface="Arial" charset="0"/>
              <a:ea typeface="ＭＳ Ｐゴシック" charset="-128"/>
            </a:endParaRPr>
          </a:p>
        </p:txBody>
      </p:sp>
      <p:sp>
        <p:nvSpPr>
          <p:cNvPr id="2052" name="Text Box 3">
            <a:extLst>
              <a:ext uri="{FF2B5EF4-FFF2-40B4-BE49-F238E27FC236}">
                <a16:creationId xmlns:a16="http://schemas.microsoft.com/office/drawing/2014/main" id="{EE4F0FDA-F8E4-492B-B5AB-454E6D229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 altLang="en-US">
              <a:latin typeface="Arial" charset="0"/>
              <a:ea typeface="ＭＳ Ｐゴシック" charset="-128"/>
            </a:endParaRPr>
          </a:p>
        </p:txBody>
      </p:sp>
      <p:sp>
        <p:nvSpPr>
          <p:cNvPr id="2053" name="Rectangle 4">
            <a:extLst>
              <a:ext uri="{FF2B5EF4-FFF2-40B4-BE49-F238E27FC236}">
                <a16:creationId xmlns:a16="http://schemas.microsoft.com/office/drawing/2014/main" id="{4506C071-B1BE-4815-BFB0-4EB88161BCA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BA6DC73D-688F-426E-96E3-0A75DEFDC87D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2055" name="Text Box 6">
            <a:extLst>
              <a:ext uri="{FF2B5EF4-FFF2-40B4-BE49-F238E27FC236}">
                <a16:creationId xmlns:a16="http://schemas.microsoft.com/office/drawing/2014/main" id="{DE7814E5-9A4A-4EE6-BA25-CA91DC4B2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de-DE" altLang="en-US">
              <a:latin typeface="Arial" charset="0"/>
              <a:ea typeface="ＭＳ Ｐゴシック" charset="-128"/>
            </a:endParaRP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4D4B15CD-EE31-4BBF-876E-4510DEDCF6C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7AE98216-C548-43D3-BF52-EFE72287E2DE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5112B2B5-DBF8-4F96-9EF6-7ADAC0B3F24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275A70EC-24FD-43BA-9D20-44E57DBA92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49301BDD-4144-4D4F-AF42-26D38268B6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2188" y="766763"/>
            <a:ext cx="5119687" cy="384016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BC2BE1B3-87EC-4F87-939C-F152BE0F13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3" y="4864100"/>
            <a:ext cx="5681662" cy="4603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2" tIns="48331" rIns="96662" bIns="48331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408E89-AE14-403E-8991-B47A12180B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252D13-3405-452C-B4B1-3D1F87D495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91E06-9181-4192-95EC-8E01895B1C10}"/>
              </a:ext>
            </a:extLst>
          </p:cNvPr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 defTabSz="932742" fontAlgn="auto">
              <a:spcBef>
                <a:spcPts val="0"/>
              </a:spcBef>
              <a:spcAft>
                <a:spcPts val="0"/>
              </a:spcAft>
              <a:buSzTx/>
              <a:tabLst/>
              <a:defRPr/>
            </a:pPr>
            <a:fld id="{A55A2FF9-D92F-42E6-8DDD-4D9E6AB0CFC9}" type="slidenum">
              <a:rPr lang="en-US" smtClean="0">
                <a:solidFill>
                  <a:prstClr val="black"/>
                </a:solidFill>
                <a:latin typeface="Segoe UI" pitchFamily="34" charset="0"/>
                <a:ea typeface="+mn-ea"/>
              </a:rPr>
              <a:pPr defTabSz="932742" fontAlgn="auto">
                <a:spcBef>
                  <a:spcPts val="0"/>
                </a:spcBef>
                <a:spcAft>
                  <a:spcPts val="0"/>
                </a:spcAft>
                <a:buSzTx/>
                <a:tabLst/>
                <a:defRPr/>
              </a:pPr>
              <a:t>5</a:t>
            </a:fld>
            <a:endParaRPr lang="en-US">
              <a:solidFill>
                <a:prstClr val="black"/>
              </a:solidFill>
              <a:latin typeface="Segoe UI" pitchFamily="34" charset="0"/>
              <a:ea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>
            <a:extLst/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389277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6FD7790-BBE6-4F66-9DB2-4D9194D8D2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9B3DF6-6E3F-42A4-B000-0A1FDF7DED53}" type="datetime1">
              <a:rPr lang="en-GB" altLang="en-US"/>
              <a:pPr/>
              <a:t>04/04/2019</a:t>
            </a:fld>
            <a:endParaRPr lang="en-GB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23AD25E-8C1A-495D-A471-196DA05DC3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5724E52-9D3E-424A-B7E3-CCE0E32666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DCCD7B-FC85-4BB0-ADF5-CE524F145E40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80133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95B43FC-FE65-4DA5-833A-B1D5079D565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E88FC2-DF10-4AFE-9A26-D3259147E3AF}" type="datetime1">
              <a:rPr lang="en-GB" altLang="en-US"/>
              <a:pPr/>
              <a:t>04/04/2019</a:t>
            </a:fld>
            <a:endParaRPr lang="en-GB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95D6CA2-5ECE-4DD0-AEB8-49F3CFF98D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A2B721D-DFEA-440B-A790-0C1229DB98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C7F388-6508-4105-811E-DC9FE09F48F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7026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B6A0DF8-DB9A-440D-B5E7-274D612E42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C3EA98-DFA2-4C9F-B57E-B51BC274C93C}" type="datetime1">
              <a:rPr lang="en-GB" altLang="en-US"/>
              <a:pPr/>
              <a:t>04/04/2019</a:t>
            </a:fld>
            <a:endParaRPr lang="en-GB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AFC9F83-E001-482E-A5C3-8DFB5C5121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7403F33-8F35-4EB5-84FB-A01D8BF398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F2FA85-A3D0-4166-8196-033263D4B828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39887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5"/>
          <p:cNvSpPr>
            <a:spLocks/>
          </p:cNvSpPr>
          <p:nvPr userDrawn="1"/>
        </p:nvSpPr>
        <p:spPr bwMode="auto">
          <a:xfrm flipH="1">
            <a:off x="7447603" y="-637092"/>
            <a:ext cx="2033843" cy="271178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23" name="Freeform 5"/>
          <p:cNvSpPr>
            <a:spLocks/>
          </p:cNvSpPr>
          <p:nvPr userDrawn="1"/>
        </p:nvSpPr>
        <p:spPr bwMode="auto">
          <a:xfrm flipH="1">
            <a:off x="6401476" y="921256"/>
            <a:ext cx="736932" cy="98257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24" name="Freeform 5"/>
          <p:cNvSpPr>
            <a:spLocks/>
          </p:cNvSpPr>
          <p:nvPr userDrawn="1"/>
        </p:nvSpPr>
        <p:spPr bwMode="auto">
          <a:xfrm flipH="1">
            <a:off x="6517761" y="-296897"/>
            <a:ext cx="50436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25" name="Freeform 5"/>
          <p:cNvSpPr>
            <a:spLocks/>
          </p:cNvSpPr>
          <p:nvPr userDrawn="1"/>
        </p:nvSpPr>
        <p:spPr bwMode="auto">
          <a:xfrm flipH="1">
            <a:off x="5169580" y="1381250"/>
            <a:ext cx="810983" cy="10813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26" name="Freeform 5"/>
          <p:cNvSpPr>
            <a:spLocks/>
          </p:cNvSpPr>
          <p:nvPr userDrawn="1"/>
        </p:nvSpPr>
        <p:spPr bwMode="auto">
          <a:xfrm flipH="1">
            <a:off x="5617838" y="215697"/>
            <a:ext cx="39108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27" name="Freeform 5"/>
          <p:cNvSpPr>
            <a:spLocks/>
          </p:cNvSpPr>
          <p:nvPr userDrawn="1"/>
        </p:nvSpPr>
        <p:spPr bwMode="auto">
          <a:xfrm flipH="1">
            <a:off x="6978942" y="2655844"/>
            <a:ext cx="1003102" cy="133746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28" name="Freeform 5"/>
          <p:cNvSpPr>
            <a:spLocks/>
          </p:cNvSpPr>
          <p:nvPr userDrawn="1"/>
        </p:nvSpPr>
        <p:spPr bwMode="auto">
          <a:xfrm flipH="1">
            <a:off x="8305021" y="2461388"/>
            <a:ext cx="50436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 flipH="1">
            <a:off x="8152617" y="3855256"/>
            <a:ext cx="391080" cy="52144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30" name="Freeform 5"/>
          <p:cNvSpPr>
            <a:spLocks/>
          </p:cNvSpPr>
          <p:nvPr userDrawn="1"/>
        </p:nvSpPr>
        <p:spPr bwMode="auto">
          <a:xfrm flipH="1">
            <a:off x="6264644" y="2453989"/>
            <a:ext cx="391321" cy="52176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31" name="Freeform 5"/>
          <p:cNvSpPr>
            <a:spLocks/>
          </p:cNvSpPr>
          <p:nvPr userDrawn="1"/>
        </p:nvSpPr>
        <p:spPr bwMode="auto">
          <a:xfrm flipH="1">
            <a:off x="8851493" y="3355185"/>
            <a:ext cx="504360" cy="67248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 flipH="1">
            <a:off x="9064717" y="2172540"/>
            <a:ext cx="289095" cy="38546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bg1">
              <a:lumMod val="85000"/>
              <a:alpha val="1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 flipH="1">
            <a:off x="8614881" y="174662"/>
            <a:ext cx="398123" cy="530831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8619113" y="245136"/>
            <a:ext cx="3962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3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350" dirty="0">
              <a:solidFill>
                <a:schemeClr val="bg1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6180" y="76200"/>
            <a:ext cx="8403020" cy="685800"/>
          </a:xfrm>
        </p:spPr>
        <p:txBody>
          <a:bodyPr anchor="ctr" anchorCtr="0">
            <a:normAutofit/>
          </a:bodyPr>
          <a:lstStyle>
            <a:lvl1pPr algn="l">
              <a:defRPr sz="21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95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21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 userDrawn="1"/>
        </p:nvSpPr>
        <p:spPr bwMode="auto">
          <a:xfrm>
            <a:off x="1" y="1"/>
            <a:ext cx="1279133" cy="17055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8" name="Freeform 5"/>
          <p:cNvSpPr>
            <a:spLocks/>
          </p:cNvSpPr>
          <p:nvPr userDrawn="1"/>
        </p:nvSpPr>
        <p:spPr bwMode="auto">
          <a:xfrm>
            <a:off x="1482771" y="1135987"/>
            <a:ext cx="463475" cy="61796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9" name="Freeform 5"/>
          <p:cNvSpPr>
            <a:spLocks/>
          </p:cNvSpPr>
          <p:nvPr userDrawn="1"/>
        </p:nvSpPr>
        <p:spPr bwMode="auto">
          <a:xfrm>
            <a:off x="1904442" y="570066"/>
            <a:ext cx="317204" cy="42293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10" name="Freeform 5"/>
          <p:cNvSpPr>
            <a:spLocks/>
          </p:cNvSpPr>
          <p:nvPr userDrawn="1"/>
        </p:nvSpPr>
        <p:spPr bwMode="auto">
          <a:xfrm>
            <a:off x="2149883" y="1311026"/>
            <a:ext cx="510047" cy="680062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468548" y="406092"/>
            <a:ext cx="245960" cy="32794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50000"/>
              <a:alpha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12" name="Freeform 5"/>
          <p:cNvSpPr>
            <a:spLocks/>
          </p:cNvSpPr>
          <p:nvPr userDrawn="1"/>
        </p:nvSpPr>
        <p:spPr bwMode="auto">
          <a:xfrm>
            <a:off x="963696" y="1968948"/>
            <a:ext cx="630875" cy="84116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13" name="Freeform 5"/>
          <p:cNvSpPr>
            <a:spLocks/>
          </p:cNvSpPr>
          <p:nvPr userDrawn="1"/>
        </p:nvSpPr>
        <p:spPr bwMode="auto">
          <a:xfrm>
            <a:off x="481201" y="1863888"/>
            <a:ext cx="317204" cy="42293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 rot="5400000" flipH="1">
            <a:off x="16724" y="217306"/>
            <a:ext cx="530831" cy="398123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87311" y="221426"/>
            <a:ext cx="3962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3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350" dirty="0">
              <a:solidFill>
                <a:schemeClr val="bg1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36180" y="76200"/>
            <a:ext cx="8403020" cy="685800"/>
          </a:xfrm>
        </p:spPr>
        <p:txBody>
          <a:bodyPr anchor="ctr" anchorCtr="0">
            <a:normAutofit/>
          </a:bodyPr>
          <a:lstStyle>
            <a:lvl1pPr algn="r">
              <a:defRPr sz="21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082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 userDrawn="1"/>
        </p:nvSpPr>
        <p:spPr bwMode="auto">
          <a:xfrm>
            <a:off x="1" y="1"/>
            <a:ext cx="1279133" cy="1705510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8" name="Freeform 5"/>
          <p:cNvSpPr>
            <a:spLocks/>
          </p:cNvSpPr>
          <p:nvPr userDrawn="1"/>
        </p:nvSpPr>
        <p:spPr bwMode="auto">
          <a:xfrm>
            <a:off x="1482771" y="1135987"/>
            <a:ext cx="463475" cy="61796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9" name="Freeform 5"/>
          <p:cNvSpPr>
            <a:spLocks/>
          </p:cNvSpPr>
          <p:nvPr userDrawn="1"/>
        </p:nvSpPr>
        <p:spPr bwMode="auto">
          <a:xfrm>
            <a:off x="1904442" y="570066"/>
            <a:ext cx="317204" cy="42293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10" name="Freeform 5"/>
          <p:cNvSpPr>
            <a:spLocks/>
          </p:cNvSpPr>
          <p:nvPr userDrawn="1"/>
        </p:nvSpPr>
        <p:spPr bwMode="auto">
          <a:xfrm>
            <a:off x="2149883" y="1311026"/>
            <a:ext cx="510047" cy="680062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468548" y="406092"/>
            <a:ext cx="245960" cy="327946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50000"/>
              <a:alpha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12" name="Freeform 5"/>
          <p:cNvSpPr>
            <a:spLocks/>
          </p:cNvSpPr>
          <p:nvPr userDrawn="1"/>
        </p:nvSpPr>
        <p:spPr bwMode="auto">
          <a:xfrm>
            <a:off x="963696" y="1968948"/>
            <a:ext cx="630875" cy="841167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13" name="Freeform 5"/>
          <p:cNvSpPr>
            <a:spLocks/>
          </p:cNvSpPr>
          <p:nvPr userDrawn="1"/>
        </p:nvSpPr>
        <p:spPr bwMode="auto">
          <a:xfrm>
            <a:off x="481201" y="1863888"/>
            <a:ext cx="317204" cy="422939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16" name="Freeform 5"/>
          <p:cNvSpPr>
            <a:spLocks/>
          </p:cNvSpPr>
          <p:nvPr userDrawn="1"/>
        </p:nvSpPr>
        <p:spPr bwMode="auto">
          <a:xfrm rot="5400000" flipH="1">
            <a:off x="16724" y="217306"/>
            <a:ext cx="530831" cy="398123"/>
          </a:xfrm>
          <a:custGeom>
            <a:avLst/>
            <a:gdLst>
              <a:gd name="T0" fmla="*/ 731 w 1169"/>
              <a:gd name="T1" fmla="*/ 0 h 1169"/>
              <a:gd name="T2" fmla="*/ 0 w 1169"/>
              <a:gd name="T3" fmla="*/ 0 h 1169"/>
              <a:gd name="T4" fmla="*/ 0 w 1169"/>
              <a:gd name="T5" fmla="*/ 731 h 1169"/>
              <a:gd name="T6" fmla="*/ 439 w 1169"/>
              <a:gd name="T7" fmla="*/ 1169 h 1169"/>
              <a:gd name="T8" fmla="*/ 1169 w 1169"/>
              <a:gd name="T9" fmla="*/ 1169 h 1169"/>
              <a:gd name="T10" fmla="*/ 1169 w 1169"/>
              <a:gd name="T11" fmla="*/ 439 h 1169"/>
              <a:gd name="T12" fmla="*/ 731 w 1169"/>
              <a:gd name="T13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169">
                <a:moveTo>
                  <a:pt x="7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1"/>
                  <a:pt x="0" y="731"/>
                  <a:pt x="0" y="731"/>
                </a:cubicBezTo>
                <a:cubicBezTo>
                  <a:pt x="0" y="973"/>
                  <a:pt x="196" y="1169"/>
                  <a:pt x="439" y="1169"/>
                </a:cubicBezTo>
                <a:cubicBezTo>
                  <a:pt x="1169" y="1169"/>
                  <a:pt x="1169" y="1169"/>
                  <a:pt x="1169" y="1169"/>
                </a:cubicBezTo>
                <a:cubicBezTo>
                  <a:pt x="1169" y="439"/>
                  <a:pt x="1169" y="439"/>
                  <a:pt x="1169" y="439"/>
                </a:cubicBezTo>
                <a:cubicBezTo>
                  <a:pt x="1169" y="196"/>
                  <a:pt x="973" y="0"/>
                  <a:pt x="73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80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87311" y="221426"/>
            <a:ext cx="3962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35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1350" dirty="0">
              <a:solidFill>
                <a:schemeClr val="bg1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36180" y="76200"/>
            <a:ext cx="8403020" cy="685800"/>
          </a:xfrm>
        </p:spPr>
        <p:txBody>
          <a:bodyPr anchor="ctr" anchorCtr="0">
            <a:normAutofit/>
          </a:bodyPr>
          <a:lstStyle>
            <a:lvl1pPr algn="r">
              <a:defRPr sz="21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018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/ M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DCE9A68-61C1-4D85-878F-B1260533F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650" y="6551613"/>
            <a:ext cx="6524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900">
                <a:solidFill>
                  <a:srgbClr val="6F6F6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Seite </a:t>
            </a:r>
            <a:fld id="{315AA6DB-C0E9-4937-BF51-C590E6B9FC88}" type="slidenum">
              <a:rPr lang="de-DE" altLang="en-US" sz="900" smtClean="0">
                <a:solidFill>
                  <a:srgbClr val="6F6F6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pPr eaLnBrk="1" hangingPunct="1">
                <a:defRPr/>
              </a:pPr>
              <a:t>‹#›</a:t>
            </a:fld>
            <a:r>
              <a:rPr lang="de-DE" altLang="en-US" sz="900">
                <a:solidFill>
                  <a:srgbClr val="6F6F6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de-DE" altLang="de-DE" sz="9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23850" y="1989138"/>
            <a:ext cx="8439150" cy="410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de-DE" altLang="de-DE"/>
              <a:t>Formatvorlagen des Textmasters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de-DE" alt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365125"/>
            <a:ext cx="6076950" cy="854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53308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6452284-E8B5-42C8-B1A3-8E8EFD175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650" y="6551613"/>
            <a:ext cx="6524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900">
                <a:solidFill>
                  <a:srgbClr val="6F6F6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Seite </a:t>
            </a:r>
            <a:fld id="{507FDA10-6B98-4B13-B9AB-847BEFC61A30}" type="slidenum">
              <a:rPr lang="de-DE" altLang="en-US" sz="900" smtClean="0">
                <a:solidFill>
                  <a:srgbClr val="6F6F6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pPr eaLnBrk="1" hangingPunct="1">
                <a:defRPr/>
              </a:pPr>
              <a:t>‹#›</a:t>
            </a:fld>
            <a:r>
              <a:rPr lang="de-DE" altLang="en-US" sz="900">
                <a:solidFill>
                  <a:srgbClr val="6F6F6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de-DE" altLang="de-DE" sz="9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205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34E519-4E98-49A3-9B16-57E646758D16}"/>
              </a:ext>
            </a:extLst>
          </p:cNvPr>
          <p:cNvSpPr/>
          <p:nvPr/>
        </p:nvSpPr>
        <p:spPr bwMode="auto">
          <a:xfrm>
            <a:off x="0" y="0"/>
            <a:ext cx="3197225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37160" tIns="109728" rIns="137160" bIns="109728"/>
          <a:lstStyle/>
          <a:p>
            <a:pPr algn="ctr" defTabSz="699354" eaLnBrk="1" hangingPunct="1">
              <a:lnSpc>
                <a:spcPct val="90000"/>
              </a:lnSpc>
              <a:defRPr/>
            </a:pPr>
            <a:endParaRPr lang="en-US" sz="18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6929C00-CBDF-4931-B3EA-BB8C83B76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650" y="6551613"/>
            <a:ext cx="6524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900">
                <a:solidFill>
                  <a:srgbClr val="6F6F6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Seite </a:t>
            </a:r>
            <a:fld id="{01911517-42BC-44C8-85E7-8C9ECC29257A}" type="slidenum">
              <a:rPr lang="de-DE" altLang="en-US" sz="900" smtClean="0">
                <a:solidFill>
                  <a:srgbClr val="6F6F6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pPr eaLnBrk="1" hangingPunct="1">
                <a:defRPr/>
              </a:pPr>
              <a:t>‹#›</a:t>
            </a:fld>
            <a:r>
              <a:rPr lang="de-DE" altLang="en-US" sz="900">
                <a:solidFill>
                  <a:srgbClr val="6F6F6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de-DE" altLang="de-DE" sz="9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97433" y="289512"/>
            <a:ext cx="5807033" cy="1282402"/>
          </a:xfrm>
        </p:spPr>
        <p:txBody>
          <a:bodyPr>
            <a:sp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0" indent="0">
              <a:buNone/>
              <a:defRPr sz="1350"/>
            </a:lvl2pPr>
            <a:lvl3pPr marL="0" indent="0">
              <a:buNone/>
              <a:defRPr sz="12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0" y="2724670"/>
            <a:ext cx="2897530" cy="14086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89233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DD22E65-838C-4D09-BD82-241915432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650" y="6551613"/>
            <a:ext cx="6524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900">
                <a:solidFill>
                  <a:srgbClr val="6F6F6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Seite </a:t>
            </a:r>
            <a:fld id="{1035671C-3B0A-4925-B4B9-87D6440B83DC}" type="slidenum">
              <a:rPr lang="de-DE" altLang="en-US" sz="900" smtClean="0">
                <a:solidFill>
                  <a:srgbClr val="6F6F6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pPr eaLnBrk="1" hangingPunct="1">
                <a:defRPr/>
              </a:pPr>
              <a:t>‹#›</a:t>
            </a:fld>
            <a:r>
              <a:rPr lang="de-DE" altLang="en-US" sz="900">
                <a:solidFill>
                  <a:srgbClr val="6F6F6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de-DE" altLang="de-DE" sz="9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435497"/>
            <a:ext cx="8263890" cy="230832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1317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D67A237-299D-47A5-B1C0-EE0FB1254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650" y="6551613"/>
            <a:ext cx="6524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900">
                <a:solidFill>
                  <a:srgbClr val="6F6F6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Seite </a:t>
            </a:r>
            <a:fld id="{9139F1E5-1A32-418B-90EC-D6038F869933}" type="slidenum">
              <a:rPr lang="de-DE" altLang="en-US" sz="900" smtClean="0">
                <a:solidFill>
                  <a:srgbClr val="6F6F6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pPr eaLnBrk="1" hangingPunct="1">
                <a:defRPr/>
              </a:pPr>
              <a:t>‹#›</a:t>
            </a:fld>
            <a:r>
              <a:rPr lang="de-DE" altLang="en-US" sz="900">
                <a:solidFill>
                  <a:srgbClr val="6F6F6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de-DE" altLang="de-DE" sz="9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435497"/>
            <a:ext cx="8263890" cy="2308324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2799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1st level color text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.png">
            <a:extLst>
              <a:ext uri="{FF2B5EF4-FFF2-40B4-BE49-F238E27FC236}">
                <a16:creationId xmlns:a16="http://schemas.microsoft.com/office/drawing/2014/main" id="{81D81AAB-E1EA-44A4-BF25-84A6D9DFE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163" y="0"/>
            <a:ext cx="300037" cy="421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57" name="Shape 257"/>
          <p:cNvSpPr>
            <a:spLocks noGrp="1"/>
          </p:cNvSpPr>
          <p:nvPr>
            <p:ph type="body" idx="1"/>
          </p:nvPr>
        </p:nvSpPr>
        <p:spPr>
          <a:xfrm>
            <a:off x="201929" y="1189177"/>
            <a:ext cx="8740143" cy="3769806"/>
          </a:xfrm>
          <a:prstGeom prst="rect">
            <a:avLst/>
          </a:prstGeom>
        </p:spPr>
        <p:txBody>
          <a:bodyPr lIns="91439" tIns="91439" rIns="91439" bIns="91439">
            <a:noAutofit/>
          </a:bodyPr>
          <a:lstStyle>
            <a:lvl1pPr marL="252109" indent="-252109" defTabSz="685775">
              <a:spcBef>
                <a:spcPts val="675"/>
              </a:spcBef>
              <a:buSzPct val="90000"/>
              <a:defRPr sz="2925">
                <a:solidFill>
                  <a:srgbClr val="00BCF2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552933" indent="-300824" defTabSz="685775">
              <a:spcBef>
                <a:spcPts val="675"/>
              </a:spcBef>
              <a:buSzPct val="90000"/>
              <a:defRPr sz="2925">
                <a:solidFill>
                  <a:srgbClr val="00BCF2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2pPr>
            <a:lvl3pPr marL="765172" indent="-344991" defTabSz="685775">
              <a:spcBef>
                <a:spcPts val="675"/>
              </a:spcBef>
              <a:buSzPct val="90000"/>
              <a:defRPr sz="2925">
                <a:solidFill>
                  <a:srgbClr val="00BCF2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3pPr>
            <a:lvl4pPr marL="973832" indent="-385578" defTabSz="685775">
              <a:spcBef>
                <a:spcPts val="675"/>
              </a:spcBef>
              <a:buSzPct val="90000"/>
              <a:defRPr sz="2925">
                <a:solidFill>
                  <a:srgbClr val="00BCF2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4pPr>
            <a:lvl5pPr marL="1141904" indent="-385578" defTabSz="685775">
              <a:spcBef>
                <a:spcPts val="675"/>
              </a:spcBef>
              <a:buSzPct val="90000"/>
              <a:defRPr sz="2925">
                <a:solidFill>
                  <a:srgbClr val="00BCF2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201930" y="289512"/>
            <a:ext cx="8741880" cy="899667"/>
          </a:xfrm>
          <a:prstGeom prst="rect">
            <a:avLst/>
          </a:prstGeom>
        </p:spPr>
        <p:txBody>
          <a:bodyPr lIns="91439" tIns="91439" rIns="91439" bIns="91439">
            <a:noAutofit/>
          </a:bodyPr>
          <a:lstStyle>
            <a:lvl1pPr defTabSz="685775">
              <a:defRPr sz="3900" spc="-75"/>
            </a:lvl1pPr>
          </a:lstStyle>
          <a:p>
            <a:pPr lvl="0"/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05933593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420131" y="1334530"/>
            <a:ext cx="8019534" cy="62607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AA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426308" y="2171615"/>
            <a:ext cx="7908616" cy="3573307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2503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420131" y="1334530"/>
            <a:ext cx="8019534" cy="62607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9AA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426308" y="2171615"/>
            <a:ext cx="8007178" cy="3990384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60299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402239AA-4C8D-4BD8-9AC0-1C4F9E79F8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989138"/>
            <a:ext cx="8439150" cy="410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pic>
        <p:nvPicPr>
          <p:cNvPr id="1027" name="Picture 8" descr="HS_Logo_neg">
            <a:extLst>
              <a:ext uri="{FF2B5EF4-FFF2-40B4-BE49-F238E27FC236}">
                <a16:creationId xmlns:a16="http://schemas.microsoft.com/office/drawing/2014/main" id="{055EB357-7364-4B76-A4BA-C7BCA20D2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323850"/>
            <a:ext cx="291306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hteck 14">
            <a:extLst>
              <a:ext uri="{FF2B5EF4-FFF2-40B4-BE49-F238E27FC236}">
                <a16:creationId xmlns:a16="http://schemas.microsoft.com/office/drawing/2014/main" id="{7F8A18D9-3C7E-412E-A64D-797985B3E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6475413"/>
            <a:ext cx="7345363" cy="373062"/>
          </a:xfrm>
          <a:prstGeom prst="rect">
            <a:avLst/>
          </a:prstGeom>
          <a:noFill/>
          <a:ln>
            <a:noFill/>
          </a:ln>
          <a:extLst/>
        </p:spPr>
        <p:txBody>
          <a:bodyPr lIns="108000" tIns="108000" rIns="108000" bIns="1080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de-DE" altLang="de-DE" sz="1000" dirty="0"/>
              <a:t>© Technische Hochschule Rosenheim</a:t>
            </a:r>
          </a:p>
        </p:txBody>
      </p:sp>
      <p:pic>
        <p:nvPicPr>
          <p:cNvPr id="1029" name="Picture 7">
            <a:extLst>
              <a:ext uri="{FF2B5EF4-FFF2-40B4-BE49-F238E27FC236}">
                <a16:creationId xmlns:a16="http://schemas.microsoft.com/office/drawing/2014/main" id="{86BB158C-8518-4F03-8010-55B80F734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588" y="323850"/>
            <a:ext cx="23272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900F3AC2-9928-4991-8A07-D28E8003FB5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75650" y="6551613"/>
            <a:ext cx="6524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900">
                <a:solidFill>
                  <a:srgbClr val="6F6F6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Seite </a:t>
            </a:r>
            <a:fld id="{3E60D072-0AEA-4EDB-8BAA-AE65E6F7BAA3}" type="slidenum">
              <a:rPr lang="de-DE" altLang="en-US" sz="900" smtClean="0">
                <a:solidFill>
                  <a:srgbClr val="6F6F6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pPr eaLnBrk="1" hangingPunct="1">
                <a:defRPr/>
              </a:pPr>
              <a:t>‹#›</a:t>
            </a:fld>
            <a:r>
              <a:rPr lang="de-DE" altLang="en-US" sz="900">
                <a:solidFill>
                  <a:srgbClr val="6F6F6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de-DE" altLang="de-DE" sz="9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6" r:id="rId2"/>
    <p:sldLayoutId id="2147483778" r:id="rId3"/>
    <p:sldLayoutId id="2147483780" r:id="rId4"/>
    <p:sldLayoutId id="2147483781" r:id="rId5"/>
    <p:sldLayoutId id="2147483782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F6F6E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F6F6E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F6F6E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F6F6E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6F6F6E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lnSpc>
          <a:spcPts val="4500"/>
        </a:lnSpc>
        <a:spcBef>
          <a:spcPct val="0"/>
        </a:spcBef>
        <a:spcAft>
          <a:spcPct val="0"/>
        </a:spcAft>
        <a:defRPr sz="38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101600" indent="-101600" algn="l" rtl="0" eaLnBrk="0" fontAlgn="base" hangingPunct="0">
        <a:lnSpc>
          <a:spcPts val="2000"/>
        </a:lnSpc>
        <a:spcBef>
          <a:spcPct val="0"/>
        </a:spcBef>
        <a:spcAft>
          <a:spcPct val="0"/>
        </a:spcAft>
        <a:buFont typeface="Times" panose="02020603050405020304" pitchFamily="18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381000" indent="-88900" algn="l" rtl="0" eaLnBrk="0" fontAlgn="base" hangingPunct="0">
        <a:lnSpc>
          <a:spcPts val="2000"/>
        </a:lnSpc>
        <a:spcBef>
          <a:spcPct val="0"/>
        </a:spcBef>
        <a:spcAft>
          <a:spcPct val="0"/>
        </a:spcAft>
        <a:buFont typeface="Times" panose="02020603050405020304" pitchFamily="18" charset="0"/>
        <a:buChar char="•"/>
        <a:defRPr sz="1400">
          <a:solidFill>
            <a:schemeClr val="tx1"/>
          </a:solidFill>
          <a:latin typeface="+mn-lt"/>
          <a:ea typeface="+mn-ea"/>
        </a:defRPr>
      </a:lvl2pPr>
      <a:lvl3pPr marL="673100" indent="-101600" algn="l" rtl="0" eaLnBrk="0" fontAlgn="base" hangingPunct="0">
        <a:lnSpc>
          <a:spcPts val="2000"/>
        </a:lnSpc>
        <a:spcBef>
          <a:spcPct val="0"/>
        </a:spcBef>
        <a:spcAft>
          <a:spcPct val="0"/>
        </a:spcAft>
        <a:buFont typeface="Times" panose="02020603050405020304" pitchFamily="18" charset="0"/>
        <a:buChar char="•"/>
        <a:defRPr sz="1400">
          <a:solidFill>
            <a:schemeClr val="tx1"/>
          </a:solidFill>
          <a:latin typeface="+mn-lt"/>
          <a:ea typeface="+mn-ea"/>
        </a:defRPr>
      </a:lvl3pPr>
      <a:lvl4pPr marL="952500" indent="-88900" algn="l" rtl="0" eaLnBrk="0" fontAlgn="base" hangingPunct="0">
        <a:lnSpc>
          <a:spcPts val="2000"/>
        </a:lnSpc>
        <a:spcBef>
          <a:spcPct val="0"/>
        </a:spcBef>
        <a:spcAft>
          <a:spcPct val="0"/>
        </a:spcAft>
        <a:buFont typeface="Times" panose="02020603050405020304" pitchFamily="18" charset="0"/>
        <a:buChar char="•"/>
        <a:defRPr sz="1400">
          <a:solidFill>
            <a:schemeClr val="tx1"/>
          </a:solidFill>
          <a:latin typeface="+mn-lt"/>
          <a:ea typeface="+mn-ea"/>
        </a:defRPr>
      </a:lvl4pPr>
      <a:lvl5pPr marL="1244600" indent="-101600" algn="l" rtl="0" eaLnBrk="0" fontAlgn="base" hangingPunct="0">
        <a:lnSpc>
          <a:spcPts val="2000"/>
        </a:lnSpc>
        <a:spcBef>
          <a:spcPct val="0"/>
        </a:spcBef>
        <a:spcAft>
          <a:spcPct val="0"/>
        </a:spcAft>
        <a:buFont typeface="Times" panose="02020603050405020304" pitchFamily="18" charset="0"/>
        <a:buChar char="•"/>
        <a:defRPr sz="1400">
          <a:solidFill>
            <a:schemeClr val="tx1"/>
          </a:solidFill>
          <a:latin typeface="+mn-lt"/>
          <a:ea typeface="+mn-ea"/>
        </a:defRPr>
      </a:lvl5pPr>
      <a:lvl6pPr marL="1701800" indent="-101600" algn="l" rtl="0" eaLnBrk="1" fontAlgn="base" hangingPunct="1">
        <a:lnSpc>
          <a:spcPts val="2000"/>
        </a:lnSpc>
        <a:spcBef>
          <a:spcPct val="0"/>
        </a:spcBef>
        <a:spcAft>
          <a:spcPct val="0"/>
        </a:spcAft>
        <a:buFont typeface="Times" charset="0"/>
        <a:buChar char="•"/>
        <a:defRPr sz="1400">
          <a:solidFill>
            <a:schemeClr val="bg1"/>
          </a:solidFill>
          <a:latin typeface="+mn-lt"/>
          <a:ea typeface="+mn-ea"/>
        </a:defRPr>
      </a:lvl6pPr>
      <a:lvl7pPr marL="2159000" indent="-101600" algn="l" rtl="0" eaLnBrk="1" fontAlgn="base" hangingPunct="1">
        <a:lnSpc>
          <a:spcPts val="2000"/>
        </a:lnSpc>
        <a:spcBef>
          <a:spcPct val="0"/>
        </a:spcBef>
        <a:spcAft>
          <a:spcPct val="0"/>
        </a:spcAft>
        <a:buFont typeface="Times" charset="0"/>
        <a:buChar char="•"/>
        <a:defRPr sz="1400">
          <a:solidFill>
            <a:schemeClr val="bg1"/>
          </a:solidFill>
          <a:latin typeface="+mn-lt"/>
          <a:ea typeface="+mn-ea"/>
        </a:defRPr>
      </a:lvl7pPr>
      <a:lvl8pPr marL="2616200" indent="-101600" algn="l" rtl="0" eaLnBrk="1" fontAlgn="base" hangingPunct="1">
        <a:lnSpc>
          <a:spcPts val="2000"/>
        </a:lnSpc>
        <a:spcBef>
          <a:spcPct val="0"/>
        </a:spcBef>
        <a:spcAft>
          <a:spcPct val="0"/>
        </a:spcAft>
        <a:buFont typeface="Times" charset="0"/>
        <a:buChar char="•"/>
        <a:defRPr sz="1400">
          <a:solidFill>
            <a:schemeClr val="bg1"/>
          </a:solidFill>
          <a:latin typeface="+mn-lt"/>
          <a:ea typeface="+mn-ea"/>
        </a:defRPr>
      </a:lvl8pPr>
      <a:lvl9pPr marL="3073400" indent="-101600" algn="l" rtl="0" eaLnBrk="1" fontAlgn="base" hangingPunct="1">
        <a:lnSpc>
          <a:spcPts val="2000"/>
        </a:lnSpc>
        <a:spcBef>
          <a:spcPct val="0"/>
        </a:spcBef>
        <a:spcAft>
          <a:spcPct val="0"/>
        </a:spcAft>
        <a:buFont typeface="Times" charset="0"/>
        <a:buChar char="•"/>
        <a:defRPr sz="14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DC0F5B68-345A-4192-A045-5886A2D75D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de-DE" altLang="en-US" sz="4400" b="0" dirty="0">
                <a:solidFill>
                  <a:schemeClr val="accent1"/>
                </a:solidFill>
              </a:rPr>
              <a:t>Modul</a:t>
            </a:r>
            <a:br>
              <a:rPr lang="de-DE" altLang="en-US" sz="4400" dirty="0"/>
            </a:br>
            <a:r>
              <a:rPr lang="de-DE" altLang="en-US" sz="4400" dirty="0"/>
              <a:t>- Internet </a:t>
            </a:r>
            <a:r>
              <a:rPr lang="de-DE" altLang="en-US" sz="4400" dirty="0" err="1"/>
              <a:t>of</a:t>
            </a:r>
            <a:r>
              <a:rPr lang="de-DE" altLang="en-US" sz="4400" dirty="0"/>
              <a:t> Things (</a:t>
            </a:r>
            <a:r>
              <a:rPr lang="de-DE" altLang="en-US" sz="4400" dirty="0" err="1"/>
              <a:t>IoT</a:t>
            </a:r>
            <a:r>
              <a:rPr lang="de-DE" altLang="en-US" sz="4400" dirty="0"/>
              <a:t>) -</a:t>
            </a:r>
            <a:br>
              <a:rPr lang="de-DE" altLang="en-US" sz="4400" dirty="0"/>
            </a:br>
            <a:br>
              <a:rPr lang="de-DE" altLang="en-US" sz="4400" i="1" dirty="0"/>
            </a:br>
            <a:r>
              <a:rPr lang="de-DE" altLang="en-US" sz="2000" dirty="0"/>
              <a:t>02-Vorlesung</a:t>
            </a:r>
            <a:endParaRPr lang="de-DE" altLang="en-US" sz="4400" dirty="0"/>
          </a:p>
        </p:txBody>
      </p:sp>
      <p:sp>
        <p:nvSpPr>
          <p:cNvPr id="14339" name="Subtitle 2">
            <a:extLst>
              <a:ext uri="{FF2B5EF4-FFF2-40B4-BE49-F238E27FC236}">
                <a16:creationId xmlns:a16="http://schemas.microsoft.com/office/drawing/2014/main" id="{462357F1-AA0E-437F-B64D-924F26AD59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3888" y="5181600"/>
            <a:ext cx="7886700" cy="908050"/>
          </a:xfrm>
        </p:spPr>
        <p:txBody>
          <a:bodyPr/>
          <a:lstStyle/>
          <a:p>
            <a:pPr eaLnBrk="1" hangingPunct="1">
              <a:buFont typeface="Times New Roman" panose="02020603050405020304" pitchFamily="18" charset="0"/>
              <a:buNone/>
            </a:pPr>
            <a:r>
              <a:rPr lang="de-DE" altLang="en-US">
                <a:solidFill>
                  <a:schemeClr val="tx1"/>
                </a:solidFill>
              </a:rPr>
              <a:t>Prof. Dr. Marcel Tilly</a:t>
            </a:r>
          </a:p>
          <a:p>
            <a:pPr eaLnBrk="1" hangingPunct="1">
              <a:buFont typeface="Times New Roman" panose="02020603050405020304" pitchFamily="18" charset="0"/>
              <a:buNone/>
            </a:pPr>
            <a:endParaRPr lang="de-DE" altLang="en-US">
              <a:solidFill>
                <a:schemeClr val="tx1"/>
              </a:solidFill>
            </a:endParaRPr>
          </a:p>
          <a:p>
            <a:pPr eaLnBrk="1" hangingPunct="1">
              <a:buFont typeface="Times New Roman" panose="02020603050405020304" pitchFamily="18" charset="0"/>
              <a:buNone/>
            </a:pPr>
            <a:r>
              <a:rPr lang="de-DE" altLang="en-US">
                <a:solidFill>
                  <a:schemeClr val="tx1"/>
                </a:solidFill>
              </a:rPr>
              <a:t>Fakultät Informatik, Cloud Computing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013ED1-A96D-430B-951A-C11AD02EE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600200"/>
            <a:ext cx="8439150" cy="449580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The controller is the Central Processing Unit (CPU) of the device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Different architectures possible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Microcontroller (MCU) 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Resource constrained compared to desktop processors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Software controlled, general purpose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Digital Signal Processor (DSP)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Processing of large data streams, parallelizing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Hard-wire basic functions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Field-Programmable Gate Arrays (FPGA)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Special hardware, expensive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Limit coding to configuration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Application-Specific Integrated Circuits (ASIC)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Special hardware designed only for one application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Possibly embedding several MCU or DSP cores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General purpose CPU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Resource consuming but flexible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Software controlled </a:t>
            </a:r>
            <a:endParaRPr lang="de-DE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E32221-A071-4D80-B796-F149ED14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Controller </a:t>
            </a:r>
            <a:r>
              <a:rPr lang="de-DE" dirty="0" err="1"/>
              <a:t>Types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3430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69DF40-6DA6-4C4B-8D82-AA5468CD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Controller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8AA615E-6AE7-474A-B681-599859621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022781"/>
              </p:ext>
            </p:extLst>
          </p:nvPr>
        </p:nvGraphicFramePr>
        <p:xfrm>
          <a:off x="457200" y="2514600"/>
          <a:ext cx="8458198" cy="243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8314">
                  <a:extLst>
                    <a:ext uri="{9D8B030D-6E8A-4147-A177-3AD203B41FA5}">
                      <a16:colId xmlns:a16="http://schemas.microsoft.com/office/drawing/2014/main" val="1986221639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2791534174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3093969380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3141275851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912626939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2093195080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2812885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Time </a:t>
                      </a:r>
                      <a:r>
                        <a:rPr lang="de-DE" sz="1600" dirty="0" err="1"/>
                        <a:t>to</a:t>
                      </a:r>
                      <a:r>
                        <a:rPr lang="de-DE" sz="1600" dirty="0"/>
                        <a:t>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Perfor-mance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Develop-ment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Ease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Features </a:t>
                      </a:r>
                      <a:r>
                        <a:rPr lang="de-DE" sz="1600" dirty="0" err="1"/>
                        <a:t>Flexibility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156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MCU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Excellent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Excellent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Good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Excellent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99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DSP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Excellent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Excellent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Good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Excellent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Excellent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Excellent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82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FPGA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Good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Excellent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Excellent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Good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77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Excellent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Excellent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Good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Poor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148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Excellent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Excellent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Good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Excellent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Excellent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048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5596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F4D6B1-3DA4-4454-B86F-D70A70DF9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MCUs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4FF24-274F-4211-88F8-650C0B0C55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850" y="1371600"/>
            <a:ext cx="8667750" cy="499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50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94F144-378C-4D3E-B888-F469BC455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600200"/>
            <a:ext cx="8258175" cy="410686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Properties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Often different program and data memory 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No memory management unit (MMU) available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Size of memory varies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May depend on the application</a:t>
            </a:r>
          </a:p>
          <a:p>
            <a:pPr>
              <a:lnSpc>
                <a:spcPct val="100000"/>
              </a:lnSpc>
            </a:pP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Types of memory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Random Access Memory (RAM)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Store temporarily sensor data and messages 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Electrically Erasable Programmable Read-Only Memory (EEPROM) 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Stores the program code 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Operates on bytes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FLASH Memory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Non-volatile memory 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Stores the program code 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Stores data if RAM too small or protection against power loss required 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Operates on blocks (read, write) 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High delay and energy consumption</a:t>
            </a:r>
            <a:endParaRPr lang="de-DE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381375-CD40-494D-A345-7254162DF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4078415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765121-090E-4427-A531-F25DB7C4B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989138"/>
            <a:ext cx="8229600" cy="410686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Communication interface is required to exchange data with other devices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Typical communication media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 Radio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Bluetooth, ZigBee, </a:t>
            </a:r>
            <a:r>
              <a:rPr lang="en-US" sz="1800" dirty="0" err="1"/>
              <a:t>WiFi</a:t>
            </a:r>
            <a:r>
              <a:rPr lang="en-US" sz="1800" dirty="0"/>
              <a:t>, LORA, …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 Infrared (IR) 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Directed / undirected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 Ultrasonic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More in military applications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 Sound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Underwater communication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Communication interface has high energy consumption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Radio interface consumes the most energy usually</a:t>
            </a:r>
            <a:endParaRPr lang="de-DE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24F962-9C2B-48B0-8F6B-3C08D073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Communication interface</a:t>
            </a:r>
          </a:p>
        </p:txBody>
      </p:sp>
    </p:spTree>
    <p:extLst>
      <p:ext uri="{BB962C8B-B14F-4D97-AF65-F5344CB8AC3E}">
        <p14:creationId xmlns:p14="http://schemas.microsoft.com/office/powerpoint/2010/main" val="3386632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F62925-60D7-4530-8E12-BA6AAC209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Platforms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6138E-70F8-4810-AACE-817343D35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47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05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B27ABF-BAD6-49B7-9D4D-08096B85F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621" y="3581400"/>
            <a:ext cx="3429000" cy="277678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204454-2499-407B-ADA3-AD702C08B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Processor </a:t>
            </a:r>
          </a:p>
          <a:p>
            <a:pPr lvl="1"/>
            <a:r>
              <a:rPr lang="en-US" dirty="0"/>
              <a:t>XM2110CA based on Atmel ATmega1281 </a:t>
            </a:r>
          </a:p>
          <a:p>
            <a:pPr lvl="1"/>
            <a:r>
              <a:rPr lang="en-US" dirty="0"/>
              <a:t>8 bit Microcontroller </a:t>
            </a:r>
          </a:p>
          <a:p>
            <a:pPr lvl="1"/>
            <a:r>
              <a:rPr lang="en-US" dirty="0"/>
              <a:t>8 MHz </a:t>
            </a:r>
          </a:p>
          <a:p>
            <a:pPr lvl="1"/>
            <a:r>
              <a:rPr lang="en-US" dirty="0"/>
              <a:t>Compute power similar to 8088 CPU from the original IBM PC (~1982), but reduced energy consumption </a:t>
            </a:r>
          </a:p>
          <a:p>
            <a:r>
              <a:rPr lang="en-US" dirty="0"/>
              <a:t>Radio chip </a:t>
            </a:r>
          </a:p>
          <a:p>
            <a:pPr lvl="1"/>
            <a:r>
              <a:rPr lang="en-US" dirty="0"/>
              <a:t>AT86RF230 </a:t>
            </a:r>
          </a:p>
          <a:p>
            <a:pPr lvl="1"/>
            <a:r>
              <a:rPr lang="en-US" dirty="0"/>
              <a:t>IEEE 802.15.4 </a:t>
            </a:r>
          </a:p>
          <a:p>
            <a:pPr lvl="1"/>
            <a:r>
              <a:rPr lang="en-US" dirty="0"/>
              <a:t>ZigBee compatible </a:t>
            </a:r>
          </a:p>
          <a:p>
            <a:pPr lvl="1"/>
            <a:r>
              <a:rPr lang="en-US" dirty="0"/>
              <a:t>2.4 GHz, 250 kbps, up to 300 m (outdoor), up to 50 m (indoor) </a:t>
            </a:r>
          </a:p>
          <a:p>
            <a:r>
              <a:rPr lang="en-US" dirty="0"/>
              <a:t>Memory </a:t>
            </a:r>
          </a:p>
          <a:p>
            <a:pPr lvl="1"/>
            <a:r>
              <a:rPr lang="en-US" dirty="0"/>
              <a:t>4 kB EEPROM </a:t>
            </a:r>
          </a:p>
          <a:p>
            <a:pPr lvl="1"/>
            <a:r>
              <a:rPr lang="en-US" dirty="0"/>
              <a:t>8 kB RAM </a:t>
            </a:r>
          </a:p>
          <a:p>
            <a:pPr lvl="1"/>
            <a:r>
              <a:rPr lang="en-US" dirty="0"/>
              <a:t>128 kB program Flash Memory </a:t>
            </a:r>
          </a:p>
          <a:p>
            <a:pPr lvl="1"/>
            <a:r>
              <a:rPr lang="en-US" dirty="0"/>
              <a:t>512 kB measurement Flash Memory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5BDB1-1C70-47FA-BABD-9E613598F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Platforms: IRIS 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6262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B5D683-E1D3-4AB1-B0A4-EF0A9A99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Plattform: Freedom Development Boards</a:t>
            </a:r>
          </a:p>
        </p:txBody>
      </p:sp>
      <p:sp>
        <p:nvSpPr>
          <p:cNvPr id="4" name="AutoShape 2" descr="FRDM-K22F board is Mbed Enabled">
            <a:extLst>
              <a:ext uri="{FF2B5EF4-FFF2-40B4-BE49-F238E27FC236}">
                <a16:creationId xmlns:a16="http://schemas.microsoft.com/office/drawing/2014/main" id="{F342860C-7FE9-46FF-873D-A96CE7C4F9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3C5B3-A720-4CC1-81A1-328123E49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657600"/>
            <a:ext cx="3996206" cy="3130534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F5E9DF6A-DB86-45B4-9D81-7ABBCB3EDC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3851" y="2057413"/>
            <a:ext cx="531495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Processor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MK22FN512VLH12 MCU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120 MHz 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512 KB flash memory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128 KB RAM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low-power, and crystal-less USB in 64 LQFP package 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1800" dirty="0">
                <a:latin typeface="Arial" panose="020B0604020202020204" pitchFamily="34" charset="0"/>
              </a:rPr>
              <a:t> Radio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 Optional header for add-on RF module: nRF24L01+ Nordic 2.4 GHz radio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Optional header for add-on Bluetooth module: JY-MCU BT board V1.05 BT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450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B5D683-E1D3-4AB1-B0A4-EF0A9A99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Plattform: Arduino Uno</a:t>
            </a:r>
          </a:p>
        </p:txBody>
      </p:sp>
      <p:sp>
        <p:nvSpPr>
          <p:cNvPr id="4" name="AutoShape 2" descr="FRDM-K22F board is Mbed Enabled">
            <a:extLst>
              <a:ext uri="{FF2B5EF4-FFF2-40B4-BE49-F238E27FC236}">
                <a16:creationId xmlns:a16="http://schemas.microsoft.com/office/drawing/2014/main" id="{F342860C-7FE9-46FF-873D-A96CE7C4F9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5E9DF6A-DB86-45B4-9D81-7ABBCB3EDC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3851" y="2195915"/>
            <a:ext cx="531495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Processor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 Microchip ATmega328P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 SRAM: 2 KB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 EEPROM: 1 KB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 Clock Speed: 16 MHz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 Flash Memory: 32 KB of which 0.5 KB used by bootloader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 Radio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No Radio default but everything is available as breakouts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279400" lvl="1" indent="0">
              <a:lnSpc>
                <a:spcPct val="100000"/>
              </a:lnSpc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1B8DB-DEEB-4AE5-8132-47668F5F4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971800"/>
            <a:ext cx="2705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78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"/>
          <a:stretch/>
        </p:blipFill>
        <p:spPr>
          <a:xfrm>
            <a:off x="1371600" y="1829901"/>
            <a:ext cx="6530196" cy="43509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available in Market</a:t>
            </a:r>
          </a:p>
        </p:txBody>
      </p:sp>
    </p:spTree>
    <p:extLst>
      <p:ext uri="{BB962C8B-B14F-4D97-AF65-F5344CB8AC3E}">
        <p14:creationId xmlns:p14="http://schemas.microsoft.com/office/powerpoint/2010/main" val="3536800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0509F8D6-A7E6-4D49-A154-696D206EE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132012"/>
            <a:ext cx="7315200" cy="228600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 dirty="0"/>
          </a:p>
        </p:txBody>
      </p:sp>
      <p:sp>
        <p:nvSpPr>
          <p:cNvPr id="16386" name="Rectangle 8">
            <a:extLst>
              <a:ext uri="{FF2B5EF4-FFF2-40B4-BE49-F238E27FC236}">
                <a16:creationId xmlns:a16="http://schemas.microsoft.com/office/drawing/2014/main" id="{FB01269D-3CDD-48AB-814E-C9231F40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410200"/>
            <a:ext cx="7315200" cy="228600"/>
          </a:xfrm>
          <a:prstGeom prst="rect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 dirty="0"/>
          </a:p>
        </p:txBody>
      </p:sp>
      <p:sp>
        <p:nvSpPr>
          <p:cNvPr id="16387" name="Rectangle 7">
            <a:extLst>
              <a:ext uri="{FF2B5EF4-FFF2-40B4-BE49-F238E27FC236}">
                <a16:creationId xmlns:a16="http://schemas.microsoft.com/office/drawing/2014/main" id="{D340D6A2-3E1F-4C02-8ED8-05F2ABC6F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4648200"/>
            <a:ext cx="7315200" cy="7620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6388" name="Rectangle 6">
            <a:extLst>
              <a:ext uri="{FF2B5EF4-FFF2-40B4-BE49-F238E27FC236}">
                <a16:creationId xmlns:a16="http://schemas.microsoft.com/office/drawing/2014/main" id="{9CFDA5F6-DCDC-46D4-9459-03682A719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656013"/>
            <a:ext cx="7315200" cy="992187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DC732DDA-8C08-47AF-83D8-B661D8742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894013"/>
            <a:ext cx="7315200" cy="7620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6390" name="Rectangle 4">
            <a:extLst>
              <a:ext uri="{FF2B5EF4-FFF2-40B4-BE49-F238E27FC236}">
                <a16:creationId xmlns:a16="http://schemas.microsoft.com/office/drawing/2014/main" id="{0DDF024F-8944-4D69-A735-19BD88078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28800"/>
            <a:ext cx="7315200" cy="1065213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6391" name="Rectangle 3">
            <a:extLst>
              <a:ext uri="{FF2B5EF4-FFF2-40B4-BE49-F238E27FC236}">
                <a16:creationId xmlns:a16="http://schemas.microsoft.com/office/drawing/2014/main" id="{ECE947CF-F1B3-4428-AA52-88ED72C9C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600200"/>
            <a:ext cx="7315200" cy="228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A9BC3-7711-410C-999D-BD219D65C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612900"/>
            <a:ext cx="8439150" cy="4106863"/>
          </a:xfrm>
        </p:spPr>
        <p:txBody>
          <a:bodyPr/>
          <a:lstStyle/>
          <a:p>
            <a:pPr marL="0" indent="0" eaLnBrk="1" hangingPunct="1">
              <a:buFont typeface="Times" panose="02020603050405020304" pitchFamily="18" charset="0"/>
              <a:buNone/>
              <a:defRPr/>
            </a:pPr>
            <a:r>
              <a:rPr lang="de-DE" dirty="0"/>
              <a:t>21. März	Einführung in das Internet der Dinge</a:t>
            </a:r>
          </a:p>
          <a:p>
            <a:pPr marL="0" indent="0" eaLnBrk="1" hangingPunct="1">
              <a:buFont typeface="Times" panose="02020603050405020304" pitchFamily="18" charset="0"/>
              <a:buNone/>
              <a:defRPr/>
            </a:pPr>
            <a:r>
              <a:rPr lang="en-US" dirty="0"/>
              <a:t>28. </a:t>
            </a:r>
            <a:r>
              <a:rPr lang="en-US" dirty="0" err="1"/>
              <a:t>März</a:t>
            </a:r>
            <a:r>
              <a:rPr lang="en-US" dirty="0"/>
              <a:t>	IoT </a:t>
            </a:r>
            <a:r>
              <a:rPr lang="en-US" dirty="0" err="1"/>
              <a:t>Architekturen</a:t>
            </a:r>
            <a:endParaRPr lang="en-US" dirty="0"/>
          </a:p>
          <a:p>
            <a:pPr marL="0" indent="0" eaLnBrk="1" hangingPunct="1">
              <a:buFont typeface="Times" panose="02020603050405020304" pitchFamily="18" charset="0"/>
              <a:buNone/>
              <a:defRPr/>
            </a:pPr>
            <a:r>
              <a:rPr lang="en-US" dirty="0"/>
              <a:t>4. April	Things und </a:t>
            </a:r>
            <a:r>
              <a:rPr lang="en-US" dirty="0" err="1"/>
              <a:t>Sensoren</a:t>
            </a:r>
            <a:endParaRPr lang="en-US" dirty="0"/>
          </a:p>
          <a:p>
            <a:pPr marL="0" indent="0" eaLnBrk="1" hangingPunct="1">
              <a:buFont typeface="Times" panose="02020603050405020304" pitchFamily="18" charset="0"/>
              <a:buNone/>
              <a:defRPr/>
            </a:pPr>
            <a:r>
              <a:rPr lang="en-US" dirty="0"/>
              <a:t>11. April	From Device to Cloud</a:t>
            </a:r>
          </a:p>
          <a:p>
            <a:pPr marL="0" indent="0" eaLnBrk="1" hangingPunct="1">
              <a:buFont typeface="Times" panose="02020603050405020304" pitchFamily="18" charset="0"/>
              <a:buNone/>
              <a:defRPr/>
            </a:pPr>
            <a:r>
              <a:rPr lang="en-US" dirty="0">
                <a:solidFill>
                  <a:schemeClr val="accent3"/>
                </a:solidFill>
              </a:rPr>
              <a:t>18. April	</a:t>
            </a:r>
            <a:r>
              <a:rPr lang="en-US" dirty="0" err="1">
                <a:solidFill>
                  <a:schemeClr val="accent3"/>
                </a:solidFill>
              </a:rPr>
              <a:t>Vorlesungsfrei</a:t>
            </a:r>
            <a:r>
              <a:rPr lang="en-US" dirty="0">
                <a:solidFill>
                  <a:schemeClr val="accent3"/>
                </a:solidFill>
              </a:rPr>
              <a:t> – </a:t>
            </a:r>
            <a:r>
              <a:rPr lang="en-US" dirty="0" err="1">
                <a:solidFill>
                  <a:schemeClr val="accent3"/>
                </a:solidFill>
              </a:rPr>
              <a:t>Ostern</a:t>
            </a:r>
            <a:endParaRPr lang="en-US" dirty="0">
              <a:solidFill>
                <a:schemeClr val="accent3"/>
              </a:solidFill>
            </a:endParaRPr>
          </a:p>
          <a:p>
            <a:pPr marL="0" indent="0" eaLnBrk="1" hangingPunct="1">
              <a:buFont typeface="Times" panose="02020603050405020304" pitchFamily="18" charset="0"/>
              <a:buNone/>
              <a:defRPr/>
            </a:pPr>
            <a:r>
              <a:rPr lang="en-US" dirty="0"/>
              <a:t>25. April	IoT Analytics</a:t>
            </a:r>
          </a:p>
          <a:p>
            <a:pPr marL="0" indent="0" eaLnBrk="1" hangingPunct="1">
              <a:buFont typeface="Times" panose="02020603050405020304" pitchFamily="18" charset="0"/>
              <a:buNone/>
              <a:defRPr/>
            </a:pPr>
            <a:r>
              <a:rPr lang="it-IT" dirty="0"/>
              <a:t>02. Mai	Big Data in IoT</a:t>
            </a:r>
          </a:p>
          <a:p>
            <a:pPr marL="0" indent="0" eaLnBrk="1" hangingPunct="1">
              <a:buFont typeface="Times" panose="02020603050405020304" pitchFamily="18" charset="0"/>
              <a:buNone/>
              <a:defRPr/>
            </a:pPr>
            <a:r>
              <a:rPr lang="en-US" dirty="0"/>
              <a:t>9. Mai	Data Exploration</a:t>
            </a:r>
          </a:p>
          <a:p>
            <a:pPr marL="0" indent="0" eaLnBrk="1" hangingPunct="1">
              <a:buFont typeface="Times" panose="02020603050405020304" pitchFamily="18" charset="0"/>
              <a:buNone/>
              <a:defRPr/>
            </a:pPr>
            <a:r>
              <a:rPr lang="en-US" dirty="0"/>
              <a:t>16. Mai	IoT </a:t>
            </a:r>
            <a:r>
              <a:rPr lang="en-US" dirty="0" err="1"/>
              <a:t>Platformen</a:t>
            </a:r>
            <a:endParaRPr lang="en-US" dirty="0"/>
          </a:p>
          <a:p>
            <a:pPr marL="0" indent="0" eaLnBrk="1" hangingPunct="1">
              <a:buFont typeface="Times" panose="02020603050405020304" pitchFamily="18" charset="0"/>
              <a:buNone/>
              <a:defRPr/>
            </a:pPr>
            <a:r>
              <a:rPr lang="de-DE" dirty="0"/>
              <a:t>23. Mai	Entwicklung einer </a:t>
            </a:r>
            <a:r>
              <a:rPr lang="de-DE" dirty="0" err="1"/>
              <a:t>IoT</a:t>
            </a:r>
            <a:r>
              <a:rPr lang="de-DE" dirty="0"/>
              <a:t> Lösung</a:t>
            </a:r>
          </a:p>
          <a:p>
            <a:pPr marL="0" indent="0" eaLnBrk="1" hangingPunct="1">
              <a:buFont typeface="Times" panose="02020603050405020304" pitchFamily="18" charset="0"/>
              <a:buNone/>
              <a:defRPr/>
            </a:pPr>
            <a:r>
              <a:rPr lang="de-DE" dirty="0">
                <a:solidFill>
                  <a:schemeClr val="accent3"/>
                </a:solidFill>
              </a:rPr>
              <a:t>30. Mai	Vorlesungsfrei; Christi Himmelfahrt</a:t>
            </a:r>
          </a:p>
          <a:p>
            <a:pPr marL="0" indent="0" eaLnBrk="1" hangingPunct="1">
              <a:buFont typeface="Times" panose="02020603050405020304" pitchFamily="18" charset="0"/>
              <a:buNone/>
              <a:defRPr/>
            </a:pPr>
            <a:r>
              <a:rPr lang="en-US" dirty="0"/>
              <a:t>05. </a:t>
            </a:r>
            <a:r>
              <a:rPr lang="en-US" dirty="0" err="1"/>
              <a:t>Juni</a:t>
            </a:r>
            <a:r>
              <a:rPr lang="en-US" dirty="0"/>
              <a:t>	opt. </a:t>
            </a:r>
            <a:r>
              <a:rPr lang="en-US" dirty="0" err="1"/>
              <a:t>Gastvortrag</a:t>
            </a:r>
            <a:r>
              <a:rPr lang="en-US" dirty="0"/>
              <a:t> – </a:t>
            </a:r>
            <a:r>
              <a:rPr lang="en-US" dirty="0" err="1"/>
              <a:t>Digitalisierung</a:t>
            </a:r>
            <a:endParaRPr lang="en-US" dirty="0"/>
          </a:p>
          <a:p>
            <a:pPr marL="0" indent="0" eaLnBrk="1" hangingPunct="1">
              <a:buFont typeface="Times" panose="02020603050405020304" pitchFamily="18" charset="0"/>
              <a:buNone/>
              <a:defRPr/>
            </a:pPr>
            <a:r>
              <a:rPr lang="it-IT" dirty="0"/>
              <a:t>13. </a:t>
            </a:r>
            <a:r>
              <a:rPr lang="it-IT" dirty="0" err="1"/>
              <a:t>Juni</a:t>
            </a:r>
            <a:r>
              <a:rPr lang="it-IT" dirty="0"/>
              <a:t>	Data Science in IoT</a:t>
            </a:r>
          </a:p>
          <a:p>
            <a:pPr marL="0" indent="0" eaLnBrk="1" hangingPunct="1">
              <a:buFont typeface="Times" panose="02020603050405020304" pitchFamily="18" charset="0"/>
              <a:buNone/>
              <a:defRPr/>
            </a:pPr>
            <a:r>
              <a:rPr lang="en-US" dirty="0">
                <a:solidFill>
                  <a:schemeClr val="accent3"/>
                </a:solidFill>
              </a:rPr>
              <a:t>20. </a:t>
            </a:r>
            <a:r>
              <a:rPr lang="en-US" dirty="0" err="1">
                <a:solidFill>
                  <a:schemeClr val="accent3"/>
                </a:solidFill>
              </a:rPr>
              <a:t>Juni</a:t>
            </a:r>
            <a:r>
              <a:rPr lang="en-US" dirty="0">
                <a:solidFill>
                  <a:schemeClr val="accent3"/>
                </a:solidFill>
              </a:rPr>
              <a:t>	</a:t>
            </a:r>
            <a:r>
              <a:rPr lang="en-US" dirty="0" err="1">
                <a:solidFill>
                  <a:schemeClr val="accent3"/>
                </a:solidFill>
              </a:rPr>
              <a:t>Vorlesungsfrei</a:t>
            </a:r>
            <a:r>
              <a:rPr lang="en-US" dirty="0">
                <a:solidFill>
                  <a:schemeClr val="accent3"/>
                </a:solidFill>
              </a:rPr>
              <a:t> – </a:t>
            </a:r>
            <a:r>
              <a:rPr lang="en-US" dirty="0" err="1">
                <a:solidFill>
                  <a:schemeClr val="accent3"/>
                </a:solidFill>
              </a:rPr>
              <a:t>Fronleichnam</a:t>
            </a:r>
            <a:endParaRPr lang="en-US" dirty="0">
              <a:solidFill>
                <a:schemeClr val="accent3"/>
              </a:solidFill>
            </a:endParaRPr>
          </a:p>
          <a:p>
            <a:pPr marL="0" indent="0" eaLnBrk="1" hangingPunct="1">
              <a:buFont typeface="Times" panose="02020603050405020304" pitchFamily="18" charset="0"/>
              <a:buNone/>
              <a:defRPr/>
            </a:pPr>
            <a:r>
              <a:rPr lang="en-US" dirty="0"/>
              <a:t>27. </a:t>
            </a:r>
            <a:r>
              <a:rPr lang="en-US" dirty="0" err="1"/>
              <a:t>Juni</a:t>
            </a:r>
            <a:r>
              <a:rPr lang="en-US" dirty="0"/>
              <a:t>	</a:t>
            </a:r>
            <a:r>
              <a:rPr lang="en-US" dirty="0" err="1"/>
              <a:t>Intelligente</a:t>
            </a:r>
            <a:r>
              <a:rPr lang="en-US" dirty="0"/>
              <a:t> Cloud und </a:t>
            </a:r>
            <a:r>
              <a:rPr lang="en-US" dirty="0" err="1"/>
              <a:t>intelligente</a:t>
            </a:r>
            <a:r>
              <a:rPr lang="en-US" dirty="0"/>
              <a:t> Edge</a:t>
            </a:r>
          </a:p>
          <a:p>
            <a:pPr marL="0" indent="0" eaLnBrk="1" hangingPunct="1">
              <a:buFont typeface="Times" panose="02020603050405020304" pitchFamily="18" charset="0"/>
              <a:buNone/>
              <a:defRPr/>
            </a:pPr>
            <a:r>
              <a:rPr lang="de-DE" dirty="0"/>
              <a:t>04. Juli	</a:t>
            </a:r>
            <a:r>
              <a:rPr lang="de-DE" dirty="0" err="1"/>
              <a:t>PStA</a:t>
            </a:r>
            <a:r>
              <a:rPr lang="de-DE" dirty="0"/>
              <a:t> </a:t>
            </a:r>
            <a:r>
              <a:rPr lang="de-DE" dirty="0" err="1"/>
              <a:t>Abschlusspraesentationen</a:t>
            </a:r>
            <a:endParaRPr lang="de-DE" dirty="0"/>
          </a:p>
        </p:txBody>
      </p:sp>
      <p:sp>
        <p:nvSpPr>
          <p:cNvPr id="16393" name="Title 1">
            <a:extLst>
              <a:ext uri="{FF2B5EF4-FFF2-40B4-BE49-F238E27FC236}">
                <a16:creationId xmlns:a16="http://schemas.microsoft.com/office/drawing/2014/main" id="{3D9DDADF-C71A-44CF-86DD-96CE10AE573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/>
              <a:t>Überblick</a:t>
            </a:r>
          </a:p>
        </p:txBody>
      </p:sp>
      <p:sp>
        <p:nvSpPr>
          <p:cNvPr id="16394" name="Pfeil nach unten 3">
            <a:extLst>
              <a:ext uri="{FF2B5EF4-FFF2-40B4-BE49-F238E27FC236}">
                <a16:creationId xmlns:a16="http://schemas.microsoft.com/office/drawing/2014/main" id="{47D2FEB0-D226-493D-8F24-E7C7A13D7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984501"/>
            <a:ext cx="381000" cy="2425699"/>
          </a:xfrm>
          <a:prstGeom prst="downArrow">
            <a:avLst>
              <a:gd name="adj1" fmla="val 50000"/>
              <a:gd name="adj2" fmla="val 50002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 altLang="de-DE"/>
          </a:p>
        </p:txBody>
      </p:sp>
      <p:sp>
        <p:nvSpPr>
          <p:cNvPr id="16395" name="Textfeld 4">
            <a:extLst>
              <a:ext uri="{FF2B5EF4-FFF2-40B4-BE49-F238E27FC236}">
                <a16:creationId xmlns:a16="http://schemas.microsoft.com/office/drawing/2014/main" id="{2A89C426-FD31-4F20-B17F-3813F5BA2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7270" y="2913526"/>
            <a:ext cx="8858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de-DE" dirty="0" err="1"/>
              <a:t>PStA</a:t>
            </a:r>
            <a:endParaRPr lang="de-DE" altLang="de-DE" dirty="0"/>
          </a:p>
        </p:txBody>
      </p:sp>
      <p:cxnSp>
        <p:nvCxnSpPr>
          <p:cNvPr id="16396" name="Gerader Verbinder 6">
            <a:extLst>
              <a:ext uri="{FF2B5EF4-FFF2-40B4-BE49-F238E27FC236}">
                <a16:creationId xmlns:a16="http://schemas.microsoft.com/office/drawing/2014/main" id="{9B186505-4B14-459A-A1B4-B507D5A9198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05300" y="2971800"/>
            <a:ext cx="2095500" cy="0"/>
          </a:xfrm>
          <a:prstGeom prst="line">
            <a:avLst/>
          </a:prstGeom>
          <a:ln>
            <a:solidFill>
              <a:srgbClr val="FF0000"/>
            </a:solidFill>
            <a:headEnd/>
            <a:tailEnd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B5D683-E1D3-4AB1-B0A4-EF0A9A99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Plattform: Raspberry Pi</a:t>
            </a:r>
          </a:p>
        </p:txBody>
      </p:sp>
      <p:sp>
        <p:nvSpPr>
          <p:cNvPr id="4" name="AutoShape 2" descr="FRDM-K22F board is Mbed Enabled">
            <a:extLst>
              <a:ext uri="{FF2B5EF4-FFF2-40B4-BE49-F238E27FC236}">
                <a16:creationId xmlns:a16="http://schemas.microsoft.com/office/drawing/2014/main" id="{F342860C-7FE9-46FF-873D-A96CE7C4F9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434BB25-E5D5-461C-A11A-CF886023D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86013"/>
            <a:ext cx="7897812" cy="410686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6F1216-6738-499F-8F28-425A75574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071175"/>
            <a:ext cx="3990975" cy="25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72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B5D683-E1D3-4AB1-B0A4-EF0A9A99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Plattform: Beagle </a:t>
            </a:r>
            <a:r>
              <a:rPr lang="de-DE" dirty="0" err="1"/>
              <a:t>Bone</a:t>
            </a:r>
            <a:endParaRPr lang="de-DE" dirty="0"/>
          </a:p>
        </p:txBody>
      </p:sp>
      <p:sp>
        <p:nvSpPr>
          <p:cNvPr id="4" name="AutoShape 2" descr="FRDM-K22F board is Mbed Enabled">
            <a:extLst>
              <a:ext uri="{FF2B5EF4-FFF2-40B4-BE49-F238E27FC236}">
                <a16:creationId xmlns:a16="http://schemas.microsoft.com/office/drawing/2014/main" id="{F342860C-7FE9-46FF-873D-A96CE7C4F9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5E9DF6A-DB86-45B4-9D81-7ABBCB3EDC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3851" y="1257195"/>
            <a:ext cx="5314950" cy="5570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Processor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  AM335x 1GHz ARM® Cortex-A8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  512MB DDR3 RAM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  4GB 8-bit eMMC on-board flash storage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  3D graphics accelerator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  NEON floating-point accelerator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  2x PRU 32-bit microcontrollers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1800" dirty="0">
                <a:latin typeface="Arial" panose="020B0604020202020204" pitchFamily="34" charset="0"/>
              </a:rPr>
              <a:t> Connectivity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  USB client for power &amp; communications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  USB host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  Ethernet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  HDMI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  2x 46 pin headers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 Software</a:t>
            </a:r>
          </a:p>
          <a:p>
            <a:pPr lvl="1"/>
            <a:r>
              <a:rPr lang="en-US" sz="1800" dirty="0"/>
              <a:t>Debian</a:t>
            </a:r>
          </a:p>
          <a:p>
            <a:pPr lvl="1"/>
            <a:r>
              <a:rPr lang="en-US" sz="1800" dirty="0"/>
              <a:t>Android</a:t>
            </a:r>
          </a:p>
          <a:p>
            <a:pPr lvl="1"/>
            <a:r>
              <a:rPr lang="en-US" sz="1800" dirty="0"/>
              <a:t>Ubuntu</a:t>
            </a:r>
          </a:p>
          <a:p>
            <a:pPr marL="0" indent="0">
              <a:lnSpc>
                <a:spcPct val="100000"/>
              </a:lnSpc>
              <a:buFontTx/>
              <a:buChar char="•"/>
            </a:pPr>
            <a:endParaRPr lang="en-US" altLang="en-US" sz="1800" dirty="0"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5F9EF0-1B4D-4A87-8EBD-E05A0A35A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124200"/>
            <a:ext cx="2274429" cy="348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81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B5D683-E1D3-4AB1-B0A4-EF0A9A992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Plattform: Intel Galileo</a:t>
            </a:r>
          </a:p>
        </p:txBody>
      </p:sp>
      <p:sp>
        <p:nvSpPr>
          <p:cNvPr id="4" name="AutoShape 2" descr="FRDM-K22F board is Mbed Enabled">
            <a:extLst>
              <a:ext uri="{FF2B5EF4-FFF2-40B4-BE49-F238E27FC236}">
                <a16:creationId xmlns:a16="http://schemas.microsoft.com/office/drawing/2014/main" id="{F342860C-7FE9-46FF-873D-A96CE7C4F9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5E9DF6A-DB86-45B4-9D81-7ABBCB3EDC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3851" y="1436728"/>
            <a:ext cx="5314950" cy="5211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Processor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 1 Core 32-bit Intel Pentium processor-compatible ISA Intel Quark SoC X1000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 400 MHz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16 KB L1 Cache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512 KB SRAM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Integrated real-time clock (RTC)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Storage </a:t>
            </a:r>
          </a:p>
          <a:p>
            <a:pPr lvl="1"/>
            <a:r>
              <a:rPr lang="en-US" dirty="0"/>
              <a:t> 8 MB NOR Flash for firmware and bootloader</a:t>
            </a:r>
          </a:p>
          <a:p>
            <a:pPr lvl="1"/>
            <a:r>
              <a:rPr lang="en-US" dirty="0"/>
              <a:t> 256 MB DDR3; 800 MT/s</a:t>
            </a:r>
          </a:p>
          <a:p>
            <a:pPr lvl="1"/>
            <a:r>
              <a:rPr lang="en-US" dirty="0"/>
              <a:t> SD card, up to 32 GB</a:t>
            </a:r>
          </a:p>
          <a:p>
            <a:pPr lvl="1"/>
            <a:r>
              <a:rPr lang="en-US" dirty="0"/>
              <a:t> 8 KB EEPROM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dirty="0">
                <a:latin typeface="Arial" panose="020B0604020202020204" pitchFamily="34" charset="0"/>
              </a:rPr>
              <a:t> Connectivity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USB 2.0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RJ45 Ethernet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10-pin JTAG for debugging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6-pin UART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6-pin ICSP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1 mini-PCI Express slot</a:t>
            </a:r>
          </a:p>
          <a:p>
            <a:pPr marL="279400" lvl="1" indent="0">
              <a:lnSpc>
                <a:spcPct val="100000"/>
              </a:lnSpc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1 SDI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0A88E9-0B40-46DD-8ADF-DB0427F76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494" y="3798928"/>
            <a:ext cx="4266655" cy="239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7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743200"/>
            <a:ext cx="4654549" cy="34909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762000" y="1989138"/>
            <a:ext cx="4724400" cy="41068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sz="1800" dirty="0" err="1"/>
              <a:t>Procesor</a:t>
            </a:r>
            <a:endParaRPr lang="de-DE" sz="1800" dirty="0"/>
          </a:p>
          <a:p>
            <a:pPr lvl="1">
              <a:lnSpc>
                <a:spcPct val="100000"/>
              </a:lnSpc>
            </a:pPr>
            <a:r>
              <a:rPr lang="de-DE" sz="1800" dirty="0"/>
              <a:t>580MHz </a:t>
            </a:r>
            <a:r>
              <a:rPr lang="de-DE" sz="1800" dirty="0" err="1"/>
              <a:t>Mediatek</a:t>
            </a:r>
            <a:r>
              <a:rPr lang="de-DE" sz="1800" dirty="0"/>
              <a:t> MT7620n</a:t>
            </a:r>
          </a:p>
          <a:p>
            <a:pPr lvl="1">
              <a:lnSpc>
                <a:spcPct val="100000"/>
              </a:lnSpc>
            </a:pPr>
            <a:r>
              <a:rPr lang="de-DE" sz="1800" dirty="0"/>
              <a:t>48MHz </a:t>
            </a:r>
            <a:r>
              <a:rPr lang="de-DE" sz="1800" dirty="0" err="1"/>
              <a:t>Atmel</a:t>
            </a:r>
            <a:r>
              <a:rPr lang="de-DE" sz="1800" dirty="0"/>
              <a:t> SAMD21 </a:t>
            </a:r>
            <a:r>
              <a:rPr lang="de-DE" sz="1800" dirty="0" err="1"/>
              <a:t>coprocessor</a:t>
            </a:r>
            <a:endParaRPr lang="de-DE" sz="1800" dirty="0"/>
          </a:p>
          <a:p>
            <a:pPr lvl="1">
              <a:lnSpc>
                <a:spcPct val="100000"/>
              </a:lnSpc>
            </a:pPr>
            <a:r>
              <a:rPr lang="de-DE" sz="1800" dirty="0"/>
              <a:t>64 MB DDR2 RAM &amp; 32 MB Flash</a:t>
            </a:r>
          </a:p>
          <a:p>
            <a:pPr lvl="1">
              <a:lnSpc>
                <a:spcPct val="100000"/>
              </a:lnSpc>
            </a:pPr>
            <a:r>
              <a:rPr lang="de-DE" sz="1800" dirty="0" err="1"/>
              <a:t>Plenty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space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your</a:t>
            </a:r>
            <a:r>
              <a:rPr lang="de-DE" sz="1800" dirty="0"/>
              <a:t> </a:t>
            </a:r>
            <a:r>
              <a:rPr lang="de-DE" sz="1800" dirty="0" err="1"/>
              <a:t>code</a:t>
            </a:r>
            <a:endParaRPr lang="de-DE" sz="1800" dirty="0"/>
          </a:p>
          <a:p>
            <a:pPr>
              <a:lnSpc>
                <a:spcPct val="100000"/>
              </a:lnSpc>
            </a:pPr>
            <a:endParaRPr lang="de-DE" sz="1800" dirty="0"/>
          </a:p>
          <a:p>
            <a:pPr>
              <a:lnSpc>
                <a:spcPct val="100000"/>
              </a:lnSpc>
            </a:pPr>
            <a:r>
              <a:rPr lang="de-DE" sz="1800" dirty="0"/>
              <a:t>Connectivity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 802.11 b/g/n Wi-Fi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 Ethernet</a:t>
            </a:r>
          </a:p>
          <a:p>
            <a:pPr lvl="1"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Programming Language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JavaScript</a:t>
            </a:r>
          </a:p>
          <a:p>
            <a:pPr>
              <a:lnSpc>
                <a:spcPct val="100000"/>
              </a:lnSpc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Plattform: </a:t>
            </a:r>
            <a:r>
              <a:rPr lang="de-DE" dirty="0" err="1"/>
              <a:t>Tessel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9153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80EAC3-1E4F-44FB-8728-006C4CB2B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AFEBAB-415F-4613-B0A4-E62DC15A99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0" y="2286000"/>
            <a:ext cx="8263890" cy="1457820"/>
          </a:xfrm>
        </p:spPr>
        <p:txBody>
          <a:bodyPr/>
          <a:lstStyle/>
          <a:p>
            <a:pPr marL="0" indent="0">
              <a:buNone/>
            </a:pPr>
            <a:r>
              <a:rPr lang="de-DE" sz="3200" b="1" dirty="0" err="1">
                <a:solidFill>
                  <a:schemeClr val="accent1"/>
                </a:solidFill>
              </a:rPr>
              <a:t>Some</a:t>
            </a:r>
            <a:r>
              <a:rPr lang="de-DE" sz="3200" b="1" dirty="0">
                <a:solidFill>
                  <a:schemeClr val="accent1"/>
                </a:solidFill>
              </a:rPr>
              <a:t> Project </a:t>
            </a:r>
            <a:r>
              <a:rPr lang="de-DE" sz="3200" b="1" dirty="0" err="1">
                <a:solidFill>
                  <a:schemeClr val="accent1"/>
                </a:solidFill>
              </a:rPr>
              <a:t>Ideas</a:t>
            </a:r>
            <a:endParaRPr lang="de-DE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7948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475250" cy="5143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469983" cy="5148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434632" cy="52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03" y="1295400"/>
            <a:ext cx="8491193" cy="5150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491578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>
            <a:extLst>
              <a:ext uri="{FF2B5EF4-FFF2-40B4-BE49-F238E27FC236}">
                <a16:creationId xmlns:a16="http://schemas.microsoft.com/office/drawing/2014/main" id="{60FD22D0-EED8-4415-ADA6-9C3A6E4745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400"/>
              <a:t>Sensor devices are becoming widely available</a:t>
            </a:r>
          </a:p>
        </p:txBody>
      </p:sp>
      <p:pic>
        <p:nvPicPr>
          <p:cNvPr id="27650" name="Picture 2" descr="3">
            <a:extLst>
              <a:ext uri="{FF2B5EF4-FFF2-40B4-BE49-F238E27FC236}">
                <a16:creationId xmlns:a16="http://schemas.microsoft.com/office/drawing/2014/main" id="{C3343177-93D0-470E-AC64-7CA0625CF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0"/>
            <a:ext cx="2209800" cy="215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3316" name="Picture 4">
            <a:extLst>
              <a:ext uri="{FF2B5EF4-FFF2-40B4-BE49-F238E27FC236}">
                <a16:creationId xmlns:a16="http://schemas.microsoft.com/office/drawing/2014/main" id="{52DA2FAA-AAF5-4DA1-8C0F-FF37FF1E6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52800"/>
            <a:ext cx="30480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653317" name="Picture 5">
            <a:extLst>
              <a:ext uri="{FF2B5EF4-FFF2-40B4-BE49-F238E27FC236}">
                <a16:creationId xmlns:a16="http://schemas.microsoft.com/office/drawing/2014/main" id="{86EB7955-8E92-41E9-A4FA-D089A9DBD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066800"/>
            <a:ext cx="2133600" cy="142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653318" name="Picture 6">
            <a:extLst>
              <a:ext uri="{FF2B5EF4-FFF2-40B4-BE49-F238E27FC236}">
                <a16:creationId xmlns:a16="http://schemas.microsoft.com/office/drawing/2014/main" id="{BAF8333B-E2F8-46A6-ABF3-9D7FD4EDD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676400"/>
            <a:ext cx="1981200" cy="147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653319" name="Picture 7">
            <a:extLst>
              <a:ext uri="{FF2B5EF4-FFF2-40B4-BE49-F238E27FC236}">
                <a16:creationId xmlns:a16="http://schemas.microsoft.com/office/drawing/2014/main" id="{69797791-57A7-4026-8475-5C42D7779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124200"/>
            <a:ext cx="1703388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653320" name="Picture 8">
            <a:extLst>
              <a:ext uri="{FF2B5EF4-FFF2-40B4-BE49-F238E27FC236}">
                <a16:creationId xmlns:a16="http://schemas.microsoft.com/office/drawing/2014/main" id="{80D8A97E-F104-439B-8D5F-95D24EED2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909888"/>
            <a:ext cx="2590800" cy="192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653321" name="Picture 9">
            <a:extLst>
              <a:ext uri="{FF2B5EF4-FFF2-40B4-BE49-F238E27FC236}">
                <a16:creationId xmlns:a16="http://schemas.microsoft.com/office/drawing/2014/main" id="{0442EFBE-AB86-4C66-AEB9-39DD97EBE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219700"/>
            <a:ext cx="22860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653322" name="Picture 10">
            <a:extLst>
              <a:ext uri="{FF2B5EF4-FFF2-40B4-BE49-F238E27FC236}">
                <a16:creationId xmlns:a16="http://schemas.microsoft.com/office/drawing/2014/main" id="{AB0F1F34-D0AF-4F07-B03B-B8ADF030D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334000"/>
            <a:ext cx="1524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653323" name="Picture 11">
            <a:extLst>
              <a:ext uri="{FF2B5EF4-FFF2-40B4-BE49-F238E27FC236}">
                <a16:creationId xmlns:a16="http://schemas.microsoft.com/office/drawing/2014/main" id="{F31161F3-7E64-443C-9DE3-8D132BD0F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5292725"/>
            <a:ext cx="2109788" cy="156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653324" name="Text Box 12">
            <a:extLst>
              <a:ext uri="{FF2B5EF4-FFF2-40B4-BE49-F238E27FC236}">
                <a16:creationId xmlns:a16="http://schemas.microsoft.com/office/drawing/2014/main" id="{F82EC760-3019-41E6-A57A-C7C740AEF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1200150"/>
            <a:ext cx="31083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Verdana" charset="0"/>
                <a:ea typeface="ＭＳ Ｐゴシック" charset="0"/>
                <a:cs typeface="Arial" charset="0"/>
              </a:rPr>
              <a:t>- Programmable devices</a:t>
            </a:r>
          </a:p>
          <a:p>
            <a:pPr>
              <a:defRPr/>
            </a:pPr>
            <a:r>
              <a:rPr lang="en-US" sz="1600" dirty="0">
                <a:latin typeface="Verdana" charset="0"/>
                <a:ea typeface="ＭＳ Ｐゴシック" charset="0"/>
                <a:cs typeface="Arial" charset="0"/>
              </a:rPr>
              <a:t>- Off-the-shelf gadgets/tools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8441703" cy="5120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33" y="1295400"/>
            <a:ext cx="8505333" cy="517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02" y="1371600"/>
            <a:ext cx="849119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51" y="1295400"/>
            <a:ext cx="8453897" cy="5148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2E547179-DD20-49DB-96B1-05AD7CBE9FC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D7D"/>
                </a:solidFill>
                <a:latin typeface="+mj-lt"/>
                <a:ea typeface="Arial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D7D"/>
                </a:solidFill>
                <a:latin typeface="Verdana" pitchFamily="34" charset="0"/>
                <a:ea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D7D"/>
                </a:solidFill>
                <a:latin typeface="Verdana" pitchFamily="34" charset="0"/>
                <a:ea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D7D"/>
                </a:solidFill>
                <a:latin typeface="Verdana" pitchFamily="34" charset="0"/>
                <a:ea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D7D"/>
                </a:solidFill>
                <a:latin typeface="Verdana" pitchFamily="34" charset="0"/>
                <a:ea typeface="Arial" charset="0"/>
                <a:cs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D7D"/>
                </a:solidFill>
                <a:latin typeface="Verdana" pitchFamily="34" charset="0"/>
                <a:cs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D7D"/>
                </a:solidFill>
                <a:latin typeface="Verdana" pitchFamily="34" charset="0"/>
                <a:cs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D7D"/>
                </a:solidFill>
                <a:latin typeface="Verdana" pitchFamily="34" charset="0"/>
                <a:cs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D7D"/>
                </a:solidFill>
                <a:latin typeface="Verdana" pitchFamily="34" charset="0"/>
                <a:cs typeface="Arial" charset="0"/>
              </a:defRPr>
            </a:lvl9pPr>
          </a:lstStyle>
          <a:p>
            <a:r>
              <a:rPr lang="en-GB" altLang="en-US" dirty="0">
                <a:solidFill>
                  <a:schemeClr val="accent1"/>
                </a:solidFill>
              </a:rPr>
              <a:t>More Things</a:t>
            </a:r>
          </a:p>
        </p:txBody>
      </p:sp>
      <p:pic>
        <p:nvPicPr>
          <p:cNvPr id="29699" name="Picture 3">
            <a:extLst>
              <a:ext uri="{FF2B5EF4-FFF2-40B4-BE49-F238E27FC236}">
                <a16:creationId xmlns:a16="http://schemas.microsoft.com/office/drawing/2014/main" id="{06CEF710-8BE4-476F-A86E-8A305B9B6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5451475"/>
            <a:ext cx="2076450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D6946B82-08D7-40BE-94B6-80A37D5C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429000"/>
            <a:ext cx="291465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>
            <a:extLst>
              <a:ext uri="{FF2B5EF4-FFF2-40B4-BE49-F238E27FC236}">
                <a16:creationId xmlns:a16="http://schemas.microsoft.com/office/drawing/2014/main" id="{0082E000-F085-41BE-AB63-3F28BD5D5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508500"/>
            <a:ext cx="23622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7">
            <a:extLst>
              <a:ext uri="{FF2B5EF4-FFF2-40B4-BE49-F238E27FC236}">
                <a16:creationId xmlns:a16="http://schemas.microsoft.com/office/drawing/2014/main" id="{C6D4260F-32CE-4831-BC80-05154501E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743200"/>
            <a:ext cx="285750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Rectangle 8">
            <a:extLst>
              <a:ext uri="{FF2B5EF4-FFF2-40B4-BE49-F238E27FC236}">
                <a16:creationId xmlns:a16="http://schemas.microsoft.com/office/drawing/2014/main" id="{9D558119-4350-4438-8282-7173F2A0D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704975"/>
            <a:ext cx="262572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000">
                <a:latin typeface="Tw Cen MT" panose="020B0602020104020603" pitchFamily="34" charset="0"/>
              </a:rPr>
              <a:t>Home/daily-life devices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>
                <a:latin typeface="Tw Cen MT" panose="020B0602020104020603" pitchFamily="34" charset="0"/>
              </a:rPr>
              <a:t>Business and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>
                <a:latin typeface="Tw Cen MT" panose="020B0602020104020603" pitchFamily="34" charset="0"/>
              </a:rPr>
              <a:t>Public infrastructure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>
                <a:latin typeface="Tw Cen MT" panose="020B0602020104020603" pitchFamily="34" charset="0"/>
              </a:rPr>
              <a:t>Health-care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000">
                <a:latin typeface="Tw Cen MT" panose="020B0602020104020603" pitchFamily="34" charset="0"/>
              </a:rPr>
              <a:t>…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000">
              <a:latin typeface="Tw Cen MT" panose="020B0602020104020603" pitchFamily="34" charset="0"/>
            </a:endParaRPr>
          </a:p>
        </p:txBody>
      </p:sp>
      <p:pic>
        <p:nvPicPr>
          <p:cNvPr id="29704" name="Picture 9">
            <a:extLst>
              <a:ext uri="{FF2B5EF4-FFF2-40B4-BE49-F238E27FC236}">
                <a16:creationId xmlns:a16="http://schemas.microsoft.com/office/drawing/2014/main" id="{26058AC8-5FD9-4CB0-B10A-F189BC236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524000"/>
            <a:ext cx="3048000" cy="188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421EABED-2320-4A78-8F73-52287FE12958}"/>
              </a:ext>
            </a:extLst>
          </p:cNvPr>
          <p:cNvSpPr txBox="1">
            <a:spLocks/>
          </p:cNvSpPr>
          <p:nvPr/>
        </p:nvSpPr>
        <p:spPr>
          <a:xfrm>
            <a:off x="161925" y="1087438"/>
            <a:ext cx="8916988" cy="688975"/>
          </a:xfrm>
          <a:prstGeom prst="rect">
            <a:avLst/>
          </a:prstGeom>
        </p:spPr>
        <p:txBody>
          <a:bodyPr lIns="109728" tIns="68580" rIns="109728" bIns="68580"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endParaRPr sz="3672" dirty="0"/>
          </a:p>
        </p:txBody>
      </p:sp>
      <p:sp>
        <p:nvSpPr>
          <p:cNvPr id="38915" name="Inhaltsplatzhalter 8">
            <a:extLst>
              <a:ext uri="{FF2B5EF4-FFF2-40B4-BE49-F238E27FC236}">
                <a16:creationId xmlns:a16="http://schemas.microsoft.com/office/drawing/2014/main" id="{F9990CAE-87A8-4AEB-A092-ED1798777A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3250" y="1490663"/>
            <a:ext cx="2695575" cy="347662"/>
          </a:xfrm>
        </p:spPr>
        <p:txBody>
          <a:bodyPr/>
          <a:lstStyle/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sz="1800" b="1">
                <a:solidFill>
                  <a:schemeClr val="accent1"/>
                </a:solidFill>
              </a:rPr>
              <a:t>Challenges</a:t>
            </a:r>
            <a:endParaRPr lang="de-DE" altLang="de-DE" sz="1800" b="1">
              <a:solidFill>
                <a:schemeClr val="accent1"/>
              </a:solidFill>
            </a:endParaRPr>
          </a:p>
        </p:txBody>
      </p:sp>
      <p:sp>
        <p:nvSpPr>
          <p:cNvPr id="38916" name="Title 1">
            <a:extLst>
              <a:ext uri="{FF2B5EF4-FFF2-40B4-BE49-F238E27FC236}">
                <a16:creationId xmlns:a16="http://schemas.microsoft.com/office/drawing/2014/main" id="{478263CA-03DA-4747-9BD9-7DFFEA7EB50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sz="3600"/>
              <a:t>Things</a:t>
            </a:r>
            <a:br>
              <a:rPr lang="en-US" altLang="de-DE" sz="3600"/>
            </a:br>
            <a:endParaRPr lang="en-US" altLang="de-DE"/>
          </a:p>
        </p:txBody>
      </p:sp>
      <p:sp>
        <p:nvSpPr>
          <p:cNvPr id="38917" name="Inhaltsplatzhalter 2">
            <a:extLst>
              <a:ext uri="{FF2B5EF4-FFF2-40B4-BE49-F238E27FC236}">
                <a16:creationId xmlns:a16="http://schemas.microsoft.com/office/drawing/2014/main" id="{DFBAA189-B055-47B9-B0DD-4321D14DCE25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685800" y="1905000"/>
            <a:ext cx="3868738" cy="3684588"/>
          </a:xfrm>
        </p:spPr>
        <p:txBody>
          <a:bodyPr/>
          <a:lstStyle/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b="1" dirty="0"/>
              <a:t>Memory</a:t>
            </a:r>
          </a:p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b="1" dirty="0"/>
              <a:t>Processor</a:t>
            </a:r>
          </a:p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b="1" dirty="0"/>
              <a:t>Energy (Battery) , lifetime</a:t>
            </a:r>
          </a:p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b="1" dirty="0"/>
              <a:t>Security</a:t>
            </a:r>
          </a:p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dirty="0"/>
              <a:t>Various generations (old vs new)</a:t>
            </a:r>
          </a:p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dirty="0"/>
              <a:t>Heterogeneous platforms</a:t>
            </a:r>
          </a:p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dirty="0"/>
              <a:t>Provisioning</a:t>
            </a:r>
          </a:p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dirty="0"/>
              <a:t>Variety of device categories (sensor, gateways)</a:t>
            </a:r>
          </a:p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dirty="0"/>
              <a:t>Variety of device types</a:t>
            </a:r>
          </a:p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dirty="0"/>
              <a:t>Programming languages</a:t>
            </a:r>
          </a:p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dirty="0">
                <a:solidFill>
                  <a:srgbClr val="FF0000"/>
                </a:solidFill>
              </a:rPr>
              <a:t>Physical size</a:t>
            </a:r>
          </a:p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dirty="0">
                <a:solidFill>
                  <a:srgbClr val="FF0000"/>
                </a:solidFill>
              </a:rPr>
              <a:t>Inputs</a:t>
            </a:r>
          </a:p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dirty="0">
                <a:solidFill>
                  <a:srgbClr val="FF0000"/>
                </a:solidFill>
              </a:rPr>
              <a:t>Connectivity</a:t>
            </a:r>
          </a:p>
          <a:p>
            <a:pPr marL="0" indent="0" eaLnBrk="1" hangingPunct="1">
              <a:buFont typeface="Times" panose="02020603050405020304" pitchFamily="18" charset="0"/>
              <a:buNone/>
            </a:pPr>
            <a:endParaRPr lang="de-DE" altLang="de-DE" dirty="0"/>
          </a:p>
        </p:txBody>
      </p:sp>
      <p:sp>
        <p:nvSpPr>
          <p:cNvPr id="38918" name="Textplatzhalter 3">
            <a:extLst>
              <a:ext uri="{FF2B5EF4-FFF2-40B4-BE49-F238E27FC236}">
                <a16:creationId xmlns:a16="http://schemas.microsoft.com/office/drawing/2014/main" id="{3B57E292-A7F3-43F8-93F1-699BBEEE8EBA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>
          <a:xfrm>
            <a:off x="4800600" y="1493838"/>
            <a:ext cx="2238375" cy="331787"/>
          </a:xfrm>
        </p:spPr>
        <p:txBody>
          <a:bodyPr/>
          <a:lstStyle/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sz="1800" b="1">
                <a:solidFill>
                  <a:schemeClr val="accent1"/>
                </a:solidFill>
              </a:rPr>
              <a:t>Technology</a:t>
            </a:r>
            <a:endParaRPr lang="de-DE" altLang="de-DE" sz="1800" b="1">
              <a:solidFill>
                <a:schemeClr val="accent1"/>
              </a:solidFill>
            </a:endParaRPr>
          </a:p>
        </p:txBody>
      </p:sp>
      <p:sp>
        <p:nvSpPr>
          <p:cNvPr id="38919" name="Inhaltsplatzhalter 5">
            <a:extLst>
              <a:ext uri="{FF2B5EF4-FFF2-40B4-BE49-F238E27FC236}">
                <a16:creationId xmlns:a16="http://schemas.microsoft.com/office/drawing/2014/main" id="{0A513996-2820-4C45-8A20-2DDB68BB9843}"/>
              </a:ext>
            </a:extLst>
          </p:cNvPr>
          <p:cNvSpPr>
            <a:spLocks noGrp="1" noChangeArrowheads="1"/>
          </p:cNvSpPr>
          <p:nvPr>
            <p:ph sz="quarter" idx="4294967295"/>
          </p:nvPr>
        </p:nvSpPr>
        <p:spPr>
          <a:xfrm>
            <a:off x="4916488" y="1903413"/>
            <a:ext cx="3887787" cy="3240087"/>
          </a:xfrm>
        </p:spPr>
        <p:txBody>
          <a:bodyPr/>
          <a:lstStyle/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/>
              <a:t>Microcontroller vs OS powered</a:t>
            </a:r>
          </a:p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/>
              <a:t>C, Java, Python, JavaScript, C++, C#, ….</a:t>
            </a:r>
          </a:p>
          <a:p>
            <a:pPr marL="0" indent="0" eaLnBrk="1" hangingPunct="1">
              <a:buFont typeface="Times" panose="02020603050405020304" pitchFamily="18" charset="0"/>
              <a:buNone/>
            </a:pPr>
            <a:endParaRPr lang="de-DE" altLang="de-DE"/>
          </a:p>
        </p:txBody>
      </p:sp>
      <p:pic>
        <p:nvPicPr>
          <p:cNvPr id="38920" name="Picture 83">
            <a:extLst>
              <a:ext uri="{FF2B5EF4-FFF2-40B4-BE49-F238E27FC236}">
                <a16:creationId xmlns:a16="http://schemas.microsoft.com/office/drawing/2014/main" id="{5B95D36E-E449-4D03-BE27-AA3C8CD4C42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25" y="5416550"/>
            <a:ext cx="1285875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1" name="Picture 84">
            <a:extLst>
              <a:ext uri="{FF2B5EF4-FFF2-40B4-BE49-F238E27FC236}">
                <a16:creationId xmlns:a16="http://schemas.microsoft.com/office/drawing/2014/main" id="{A670A91F-2B6C-4C3E-9642-0AF8CE2B25B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300" y="5991225"/>
            <a:ext cx="1646238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2" name="Picture 3">
            <a:extLst>
              <a:ext uri="{FF2B5EF4-FFF2-40B4-BE49-F238E27FC236}">
                <a16:creationId xmlns:a16="http://schemas.microsoft.com/office/drawing/2014/main" id="{77D89C6F-73A4-4F8D-AC8D-2A33217675E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00" y="5249863"/>
            <a:ext cx="11461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3" name="Picture 5">
            <a:extLst>
              <a:ext uri="{FF2B5EF4-FFF2-40B4-BE49-F238E27FC236}">
                <a16:creationId xmlns:a16="http://schemas.microsoft.com/office/drawing/2014/main" id="{22A60483-7CC9-4053-AD07-FD5CF175EEA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5691188"/>
            <a:ext cx="1290637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4" name="Picture 6">
            <a:extLst>
              <a:ext uri="{FF2B5EF4-FFF2-40B4-BE49-F238E27FC236}">
                <a16:creationId xmlns:a16="http://schemas.microsoft.com/office/drawing/2014/main" id="{3F51DD1A-424B-4716-BBD5-9C58E5389B9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63" y="5367338"/>
            <a:ext cx="11811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5" name="Picture 7">
            <a:extLst>
              <a:ext uri="{FF2B5EF4-FFF2-40B4-BE49-F238E27FC236}">
                <a16:creationId xmlns:a16="http://schemas.microsoft.com/office/drawing/2014/main" id="{CEDDC8FC-446D-41E5-9858-46DD06506CF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0" y="5476875"/>
            <a:ext cx="13493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6" name="Picture 74">
            <a:extLst>
              <a:ext uri="{FF2B5EF4-FFF2-40B4-BE49-F238E27FC236}">
                <a16:creationId xmlns:a16="http://schemas.microsoft.com/office/drawing/2014/main" id="{3782A029-C1D7-46B7-A715-20F994CC38B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5" y="5299075"/>
            <a:ext cx="12636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Content Placeholder 2">
            <a:extLst>
              <a:ext uri="{FF2B5EF4-FFF2-40B4-BE49-F238E27FC236}">
                <a16:creationId xmlns:a16="http://schemas.microsoft.com/office/drawing/2014/main" id="{573C0A4C-33E0-407B-8C12-0DF621722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1800" dirty="0"/>
              <a:t>We can turn almost every object into a “thing”.</a:t>
            </a:r>
          </a:p>
          <a:p>
            <a:r>
              <a:rPr lang="en-GB" altLang="en-US" sz="1800" dirty="0"/>
              <a:t>A “thing” still looks much like an embedded system currently.</a:t>
            </a:r>
          </a:p>
          <a:p>
            <a:r>
              <a:rPr lang="en-GB" altLang="en-US" sz="1800" dirty="0"/>
              <a:t>A “thing” generally consists of four main parts:</a:t>
            </a:r>
          </a:p>
          <a:p>
            <a:pPr lvl="1"/>
            <a:r>
              <a:rPr lang="en-GB" altLang="en-US" sz="1800" dirty="0"/>
              <a:t>Sensors &amp; actuators</a:t>
            </a:r>
          </a:p>
          <a:p>
            <a:pPr lvl="1"/>
            <a:r>
              <a:rPr lang="en-GB" altLang="en-US" sz="1800" dirty="0"/>
              <a:t>(Micro) - Controller</a:t>
            </a:r>
          </a:p>
          <a:p>
            <a:pPr lvl="1"/>
            <a:r>
              <a:rPr lang="en-GB" altLang="en-US" sz="1800" dirty="0"/>
              <a:t>Communication unit</a:t>
            </a:r>
          </a:p>
          <a:p>
            <a:pPr lvl="1"/>
            <a:r>
              <a:rPr lang="en-GB" altLang="en-US" sz="1800" dirty="0"/>
              <a:t>Power supply</a:t>
            </a:r>
          </a:p>
          <a:p>
            <a:pPr lvl="1"/>
            <a:endParaRPr lang="en-GB" altLang="en-US" sz="1800" dirty="0"/>
          </a:p>
          <a:p>
            <a:pPr marL="12700" indent="0">
              <a:buNone/>
            </a:pPr>
            <a:r>
              <a:rPr lang="en-GB" altLang="en-US" sz="1800" b="1" dirty="0"/>
              <a:t>To be discussed:</a:t>
            </a:r>
          </a:p>
          <a:p>
            <a:r>
              <a:rPr lang="en-GB" altLang="en-US" sz="1800" dirty="0"/>
              <a:t> A “thing” has the following properties:</a:t>
            </a:r>
          </a:p>
          <a:p>
            <a:pPr lvl="1"/>
            <a:r>
              <a:rPr lang="en-GB" altLang="en-US" sz="1800" dirty="0"/>
              <a:t> It’s generally powered by battery: This implies limited source of energy.</a:t>
            </a:r>
          </a:p>
          <a:p>
            <a:pPr lvl="1"/>
            <a:r>
              <a:rPr lang="en-GB" altLang="en-US" sz="1800" dirty="0"/>
              <a:t> It’s generally small in size and low in cost: This limits their computing capability.</a:t>
            </a:r>
          </a:p>
          <a:p>
            <a:pPr lvl="1"/>
            <a:r>
              <a:rPr lang="en-GB" altLang="en-US" sz="1800" dirty="0"/>
              <a:t> It doesn’t usually perform complicated tasks.</a:t>
            </a:r>
          </a:p>
          <a:p>
            <a:r>
              <a:rPr lang="en-GB" altLang="en-US" sz="1800" dirty="0"/>
              <a:t> Power consumption is the main design issue.</a:t>
            </a:r>
          </a:p>
        </p:txBody>
      </p:sp>
      <p:sp>
        <p:nvSpPr>
          <p:cNvPr id="61442" name="Title 1">
            <a:extLst>
              <a:ext uri="{FF2B5EF4-FFF2-40B4-BE49-F238E27FC236}">
                <a16:creationId xmlns:a16="http://schemas.microsoft.com/office/drawing/2014/main" id="{3353E28A-8729-4030-8E4D-A6C6E824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Initial thoughts about ‘Things’</a:t>
            </a:r>
          </a:p>
        </p:txBody>
      </p:sp>
      <p:sp>
        <p:nvSpPr>
          <p:cNvPr id="61443" name="Slide Number Placeholder 3">
            <a:extLst>
              <a:ext uri="{FF2B5EF4-FFF2-40B4-BE49-F238E27FC236}">
                <a16:creationId xmlns:a16="http://schemas.microsoft.com/office/drawing/2014/main" id="{42124CFA-65C3-42AB-9BC5-2ACB9884D7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GB" alt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88BE94-DFFF-4AA3-B095-E73911BB5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‚Thing‘ Setup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0D2FED-1ED3-4389-87FD-B6C25A46E59A}"/>
              </a:ext>
            </a:extLst>
          </p:cNvPr>
          <p:cNvSpPr/>
          <p:nvPr/>
        </p:nvSpPr>
        <p:spPr bwMode="auto">
          <a:xfrm>
            <a:off x="1066800" y="2590800"/>
            <a:ext cx="990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bg2"/>
                </a:solidFill>
                <a:latin typeface="Arial" charset="0"/>
                <a:ea typeface="ＭＳ Ｐゴシック" charset="-128"/>
              </a:rPr>
              <a:t>Sensor(</a:t>
            </a:r>
            <a:r>
              <a:rPr lang="de-DE" sz="1200">
                <a:solidFill>
                  <a:schemeClr val="bg2"/>
                </a:solidFill>
                <a:latin typeface="Arial" charset="0"/>
                <a:ea typeface="ＭＳ Ｐゴシック" charset="-128"/>
              </a:rPr>
              <a:t>s)</a:t>
            </a:r>
            <a:endParaRPr lang="de-DE" sz="1200" dirty="0">
              <a:solidFill>
                <a:schemeClr val="bg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428A7B-C825-4244-BAF8-42C4DC445A86}"/>
              </a:ext>
            </a:extLst>
          </p:cNvPr>
          <p:cNvSpPr/>
          <p:nvPr/>
        </p:nvSpPr>
        <p:spPr bwMode="auto">
          <a:xfrm>
            <a:off x="2243797" y="2590800"/>
            <a:ext cx="990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Actor(s)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13B07C-BA29-40DA-BD39-559A467C1BB1}"/>
              </a:ext>
            </a:extLst>
          </p:cNvPr>
          <p:cNvSpPr/>
          <p:nvPr/>
        </p:nvSpPr>
        <p:spPr bwMode="auto">
          <a:xfrm>
            <a:off x="1066800" y="3429000"/>
            <a:ext cx="2167597" cy="1752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81638C-CFAA-4A29-BED1-39861E5ED979}"/>
              </a:ext>
            </a:extLst>
          </p:cNvPr>
          <p:cNvSpPr/>
          <p:nvPr/>
        </p:nvSpPr>
        <p:spPr bwMode="auto">
          <a:xfrm>
            <a:off x="1236198" y="3432517"/>
            <a:ext cx="18288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ADC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7CE018-6839-4F88-A9FE-30E87DA8F7A3}"/>
              </a:ext>
            </a:extLst>
          </p:cNvPr>
          <p:cNvCxnSpPr/>
          <p:nvPr/>
        </p:nvCxnSpPr>
        <p:spPr bwMode="auto">
          <a:xfrm>
            <a:off x="1600200" y="3048000"/>
            <a:ext cx="0" cy="381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D607E1-2B64-410A-A892-17CCFF447D6D}"/>
              </a:ext>
            </a:extLst>
          </p:cNvPr>
          <p:cNvCxnSpPr/>
          <p:nvPr/>
        </p:nvCxnSpPr>
        <p:spPr bwMode="auto">
          <a:xfrm>
            <a:off x="2739097" y="3048000"/>
            <a:ext cx="0" cy="381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99E9144-4E97-41E8-9119-20D615036443}"/>
              </a:ext>
            </a:extLst>
          </p:cNvPr>
          <p:cNvSpPr/>
          <p:nvPr/>
        </p:nvSpPr>
        <p:spPr bwMode="auto">
          <a:xfrm>
            <a:off x="1055077" y="5613009"/>
            <a:ext cx="5791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Power </a:t>
            </a:r>
            <a:r>
              <a:rPr kumimoji="0" lang="de-DE" sz="24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unit</a:t>
            </a: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82C594-57A5-42CF-9601-861A7DBD859D}"/>
              </a:ext>
            </a:extLst>
          </p:cNvPr>
          <p:cNvSpPr/>
          <p:nvPr/>
        </p:nvSpPr>
        <p:spPr bwMode="auto">
          <a:xfrm>
            <a:off x="5334000" y="4267200"/>
            <a:ext cx="15240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Communication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C8DEAC-AFC2-4C8F-9ECB-B37E99E6B516}"/>
              </a:ext>
            </a:extLst>
          </p:cNvPr>
          <p:cNvSpPr/>
          <p:nvPr/>
        </p:nvSpPr>
        <p:spPr bwMode="auto">
          <a:xfrm>
            <a:off x="3594295" y="2590800"/>
            <a:ext cx="1524000" cy="2590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Controller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0A2674-A54E-4B39-B5E3-25C1DBB73DFA}"/>
              </a:ext>
            </a:extLst>
          </p:cNvPr>
          <p:cNvSpPr/>
          <p:nvPr/>
        </p:nvSpPr>
        <p:spPr bwMode="auto">
          <a:xfrm>
            <a:off x="3746695" y="2781300"/>
            <a:ext cx="1206305" cy="1295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Memory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3575EC-7E30-4F54-A29E-2A4D27E7E192}"/>
              </a:ext>
            </a:extLst>
          </p:cNvPr>
          <p:cNvSpPr/>
          <p:nvPr/>
        </p:nvSpPr>
        <p:spPr bwMode="auto">
          <a:xfrm>
            <a:off x="3916093" y="2895600"/>
            <a:ext cx="914400" cy="304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RAM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F786368-4C46-4334-BA5C-1980FE518F5F}"/>
              </a:ext>
            </a:extLst>
          </p:cNvPr>
          <p:cNvSpPr/>
          <p:nvPr/>
        </p:nvSpPr>
        <p:spPr bwMode="auto">
          <a:xfrm>
            <a:off x="3923127" y="3276600"/>
            <a:ext cx="914400" cy="304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Flash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D73AF0-3572-4800-9592-4EF6AB921340}"/>
              </a:ext>
            </a:extLst>
          </p:cNvPr>
          <p:cNvCxnSpPr/>
          <p:nvPr/>
        </p:nvCxnSpPr>
        <p:spPr bwMode="auto">
          <a:xfrm>
            <a:off x="2158804" y="5181600"/>
            <a:ext cx="0" cy="381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89D743-D065-4F8D-84E6-9DE686A2E16F}"/>
              </a:ext>
            </a:extLst>
          </p:cNvPr>
          <p:cNvCxnSpPr/>
          <p:nvPr/>
        </p:nvCxnSpPr>
        <p:spPr bwMode="auto">
          <a:xfrm>
            <a:off x="4267200" y="5181600"/>
            <a:ext cx="0" cy="381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C3F1DF1-2492-4BFD-BA7F-B59FF02EC243}"/>
              </a:ext>
            </a:extLst>
          </p:cNvPr>
          <p:cNvCxnSpPr/>
          <p:nvPr/>
        </p:nvCxnSpPr>
        <p:spPr bwMode="auto">
          <a:xfrm>
            <a:off x="6086035" y="5181600"/>
            <a:ext cx="0" cy="381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7FA072-B510-48F6-992D-177FADEF0935}"/>
              </a:ext>
            </a:extLst>
          </p:cNvPr>
          <p:cNvCxnSpPr>
            <a:cxnSpLocks/>
          </p:cNvCxnSpPr>
          <p:nvPr/>
        </p:nvCxnSpPr>
        <p:spPr bwMode="auto">
          <a:xfrm flipH="1">
            <a:off x="3064998" y="4657578"/>
            <a:ext cx="631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DB03F8-4D14-4C4E-B6C1-1BCD7A79824E}"/>
              </a:ext>
            </a:extLst>
          </p:cNvPr>
          <p:cNvCxnSpPr>
            <a:cxnSpLocks/>
          </p:cNvCxnSpPr>
          <p:nvPr/>
        </p:nvCxnSpPr>
        <p:spPr bwMode="auto">
          <a:xfrm flipH="1">
            <a:off x="4876800" y="4648200"/>
            <a:ext cx="6312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F0AEFB3-0DBF-4D99-BD46-7CF18254B909}"/>
              </a:ext>
            </a:extLst>
          </p:cNvPr>
          <p:cNvSpPr/>
          <p:nvPr/>
        </p:nvSpPr>
        <p:spPr>
          <a:xfrm>
            <a:off x="5927191" y="1387855"/>
            <a:ext cx="2667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sz="1200" b="1" dirty="0"/>
              <a:t>Memory</a:t>
            </a:r>
          </a:p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sz="1200" b="1" dirty="0"/>
              <a:t>Processor</a:t>
            </a:r>
          </a:p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sz="1200" b="1" dirty="0"/>
              <a:t>Energy (Battery) , lifetime</a:t>
            </a:r>
          </a:p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sz="1200" dirty="0">
                <a:solidFill>
                  <a:srgbClr val="FFC000"/>
                </a:solidFill>
              </a:rPr>
              <a:t>Security</a:t>
            </a:r>
          </a:p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sz="1200" dirty="0"/>
              <a:t>-&gt; Various generations (old vs new)</a:t>
            </a:r>
          </a:p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sz="1200" dirty="0">
                <a:solidFill>
                  <a:srgbClr val="FFC000"/>
                </a:solidFill>
              </a:rPr>
              <a:t>Heterogeneous platforms</a:t>
            </a:r>
          </a:p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sz="1200" dirty="0"/>
              <a:t>-&gt; Provisioning</a:t>
            </a:r>
          </a:p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sz="1200" dirty="0"/>
              <a:t>-&gt; Variety of device categories (sensor, gateways)</a:t>
            </a:r>
          </a:p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sz="1200" dirty="0"/>
              <a:t>-&gt; Variety of device types</a:t>
            </a:r>
          </a:p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sz="1200" dirty="0">
                <a:solidFill>
                  <a:srgbClr val="FFC000"/>
                </a:solidFill>
              </a:rPr>
              <a:t>Programming languages</a:t>
            </a:r>
          </a:p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sz="1200" dirty="0">
                <a:solidFill>
                  <a:srgbClr val="FFC000"/>
                </a:solidFill>
              </a:rPr>
              <a:t>Physical size</a:t>
            </a:r>
          </a:p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sz="1200" b="1" dirty="0"/>
              <a:t>Inputs</a:t>
            </a:r>
          </a:p>
          <a:p>
            <a:pPr marL="0" indent="0" eaLnBrk="1" hangingPunct="1">
              <a:buFont typeface="Times" panose="02020603050405020304" pitchFamily="18" charset="0"/>
              <a:buNone/>
            </a:pPr>
            <a:r>
              <a:rPr lang="en-US" altLang="de-DE" sz="1200" b="1" dirty="0"/>
              <a:t>Connectivity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AE6583-2783-42A4-ABEC-06A6AB7521C3}"/>
              </a:ext>
            </a:extLst>
          </p:cNvPr>
          <p:cNvSpPr/>
          <p:nvPr/>
        </p:nvSpPr>
        <p:spPr>
          <a:xfrm>
            <a:off x="5791200" y="6518030"/>
            <a:ext cx="234520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ADC = Analog-to-digital converter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266202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71E5A1-CF00-4A25-99D6-414F99511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9138"/>
            <a:ext cx="8305800" cy="41068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 A ‘thing’ consists of several components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 Controller: Central processing unit (CPU)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 Memory for application and data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Usually different memory types are used for application and data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 Communication interface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Wireless radio interface with antenna 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Wired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 Sensors/Actors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Interface to the real world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Monitoring, changing of real world phenomena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 Power unit</a:t>
            </a:r>
          </a:p>
          <a:p>
            <a:pPr lvl="2">
              <a:lnSpc>
                <a:spcPct val="100000"/>
              </a:lnSpc>
            </a:pPr>
            <a:r>
              <a:rPr lang="en-US" sz="2000" dirty="0"/>
              <a:t>Power supply for all the components</a:t>
            </a:r>
            <a:endParaRPr lang="de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CCD7C2-636C-4331-8789-04920BF9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‚Thing‘ Setup</a:t>
            </a:r>
          </a:p>
        </p:txBody>
      </p:sp>
    </p:spTree>
    <p:extLst>
      <p:ext uri="{BB962C8B-B14F-4D97-AF65-F5344CB8AC3E}">
        <p14:creationId xmlns:p14="http://schemas.microsoft.com/office/powerpoint/2010/main" val="244664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091C4B-E99C-43D6-ABBF-82AEE6977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438400"/>
            <a:ext cx="8153400" cy="3657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Four important factors for the controller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 Number of transistors -&gt; size, cost, power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 Number of clock cycles -&gt; power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 Time to develop -&gt; cost, acceptance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 Nonrecurring engineering cost (NRE) -&gt; cost, acceptance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Ideal: Minimize all factors at the same time!</a:t>
            </a:r>
            <a:endParaRPr lang="de-D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33557-FEC4-4052-9FDF-C0156084A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4129199385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1">
  <a:themeElements>
    <a:clrScheme name="Benutzerdefiniert 32">
      <a:dk1>
        <a:srgbClr val="6F6F6E"/>
      </a:dk1>
      <a:lt1>
        <a:srgbClr val="FFFFFF"/>
      </a:lt1>
      <a:dk2>
        <a:srgbClr val="6F6F6E"/>
      </a:dk2>
      <a:lt2>
        <a:srgbClr val="E3E3E3"/>
      </a:lt2>
      <a:accent1>
        <a:srgbClr val="677000"/>
      </a:accent1>
      <a:accent2>
        <a:srgbClr val="5C731B"/>
      </a:accent2>
      <a:accent3>
        <a:srgbClr val="849E23"/>
      </a:accent3>
      <a:accent4>
        <a:srgbClr val="ABCB2A"/>
      </a:accent4>
      <a:accent5>
        <a:srgbClr val="C4D95E"/>
      </a:accent5>
      <a:accent6>
        <a:srgbClr val="C3DB83"/>
      </a:accent6>
      <a:hlink>
        <a:srgbClr val="000000"/>
      </a:hlink>
      <a:folHlink>
        <a:srgbClr val="000000"/>
      </a:folHlink>
    </a:clrScheme>
    <a:fontScheme name="Leere Prä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sign1" id="{E140D576-79B5-404B-B25D-CF5D317AD40F}" vid="{2A6B16DF-48E0-46FA-8F46-5D6EFE2387A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1089</Words>
  <Application>Microsoft Office PowerPoint</Application>
  <PresentationFormat>On-screen Show (4:3)</PresentationFormat>
  <Paragraphs>307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Calibri</vt:lpstr>
      <vt:lpstr>Open Sans</vt:lpstr>
      <vt:lpstr>Segoe UI</vt:lpstr>
      <vt:lpstr>Segoe UI Light</vt:lpstr>
      <vt:lpstr>Segoe UI Semilight</vt:lpstr>
      <vt:lpstr>Times</vt:lpstr>
      <vt:lpstr>Times New Roman</vt:lpstr>
      <vt:lpstr>Tw Cen MT</vt:lpstr>
      <vt:lpstr>Verdana</vt:lpstr>
      <vt:lpstr>Design1</vt:lpstr>
      <vt:lpstr>Modul - Internet of Things (IoT) -  02-Vorlesung</vt:lpstr>
      <vt:lpstr>Überblick</vt:lpstr>
      <vt:lpstr>Sensor devices are becoming widely available</vt:lpstr>
      <vt:lpstr>More Things</vt:lpstr>
      <vt:lpstr>Things </vt:lpstr>
      <vt:lpstr>Initial thoughts about ‘Things’</vt:lpstr>
      <vt:lpstr>‚Thing‘ Setup</vt:lpstr>
      <vt:lpstr>‚Thing‘ Setup</vt:lpstr>
      <vt:lpstr>Controller</vt:lpstr>
      <vt:lpstr>Controller Types</vt:lpstr>
      <vt:lpstr>Controller</vt:lpstr>
      <vt:lpstr>Overview of some MCUs</vt:lpstr>
      <vt:lpstr>Memory</vt:lpstr>
      <vt:lpstr>Communication interface</vt:lpstr>
      <vt:lpstr>Platforms Overview</vt:lpstr>
      <vt:lpstr>Platforms: IRIS Motes</vt:lpstr>
      <vt:lpstr>Plattform: Freedom Development Boards</vt:lpstr>
      <vt:lpstr>Plattform: Arduino Uno</vt:lpstr>
      <vt:lpstr>Sensors available in Market</vt:lpstr>
      <vt:lpstr>Plattform: Raspberry Pi</vt:lpstr>
      <vt:lpstr>Plattform: Beagle Bone</vt:lpstr>
      <vt:lpstr>Plattform: Intel Galileo</vt:lpstr>
      <vt:lpstr>Plattform: Tessel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Reiner Leitner</dc:creator>
  <cp:lastModifiedBy>Marcel Tilly</cp:lastModifiedBy>
  <cp:revision>298</cp:revision>
  <cp:lastPrinted>1601-01-01T00:00:00Z</cp:lastPrinted>
  <dcterms:created xsi:type="dcterms:W3CDTF">2015-11-10T08:16:44Z</dcterms:created>
  <dcterms:modified xsi:type="dcterms:W3CDTF">2019-04-04T15:56:21Z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mtilly@microsoft.com</vt:lpwstr>
  </property>
  <property fmtid="{D5CDD505-2E9C-101B-9397-08002B2CF9AE}" pid="5" name="MSIP_Label_f42aa342-8706-4288-bd11-ebb85995028c_SetDate">
    <vt:lpwstr>2019-03-05T16:44:31.6824544Z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fd77c619-9bdb-4cc2-98ff-a38b29243df2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